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66" r:id="rId4"/>
    <p:sldId id="258" r:id="rId5"/>
    <p:sldId id="259" r:id="rId6"/>
    <p:sldId id="269" r:id="rId7"/>
    <p:sldId id="267" r:id="rId8"/>
    <p:sldId id="268" r:id="rId9"/>
    <p:sldId id="270" r:id="rId10"/>
    <p:sldId id="272" r:id="rId11"/>
    <p:sldId id="273" r:id="rId12"/>
    <p:sldId id="260" r:id="rId13"/>
    <p:sldId id="271" r:id="rId14"/>
    <p:sldId id="263" r:id="rId15"/>
    <p:sldId id="261" r:id="rId16"/>
    <p:sldId id="264" r:id="rId17"/>
    <p:sldId id="265" r:id="rId18"/>
  </p:sldIdLst>
  <p:sldSz cx="18288000" cy="10287000"/>
  <p:notesSz cx="6858000" cy="9144000"/>
  <p:embeddedFontLst>
    <p:embeddedFont>
      <p:font typeface="Petchlamoon Bold" panose="020B0604020202020204" charset="-34"/>
      <p:regular r:id="rId20"/>
    </p:embeddedFont>
    <p:embeddedFont>
      <p:font typeface="Serithai" panose="020B0604020202020204" charset="-34"/>
      <p:regular r:id="rId21"/>
    </p:embeddedFont>
    <p:embeddedFont>
      <p:font typeface="Serithai Bold" panose="020B0604020202020204" charset="-3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7618" autoAdjust="0"/>
  </p:normalViewPr>
  <p:slideViewPr>
    <p:cSldViewPr>
      <p:cViewPr varScale="1">
        <p:scale>
          <a:sx n="36" d="100"/>
          <a:sy n="36" d="100"/>
        </p:scale>
        <p:origin x="52" y="4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23B68-FC50-4A10-8AFD-CB10ABF6CB72}" type="datetimeFigureOut">
              <a:rPr lang="en-US" smtClean="0"/>
              <a:t>11/22/2025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081D-E938-4FA0-9720-F08D4645DAED}" type="slidenum">
              <a:rPr lang="en-US" smtClean="0"/>
              <a:t>‹#›</a:t>
            </a:fld>
            <a:endParaRPr lang="en-US"/>
          </a:p>
        </p:txBody>
      </p:sp>
    </p:spTree>
    <p:extLst>
      <p:ext uri="{BB962C8B-B14F-4D97-AF65-F5344CB8AC3E}">
        <p14:creationId xmlns:p14="http://schemas.microsoft.com/office/powerpoint/2010/main" val="208592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a:t>
            </a:fld>
            <a:endParaRPr lang="en-US"/>
          </a:p>
        </p:txBody>
      </p:sp>
    </p:spTree>
    <p:extLst>
      <p:ext uri="{BB962C8B-B14F-4D97-AF65-F5344CB8AC3E}">
        <p14:creationId xmlns:p14="http://schemas.microsoft.com/office/powerpoint/2010/main" val="2724651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17D05-5834-C91D-9DC3-1EEA1376A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88999-7DA0-C5C5-5567-DD85CFD2A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FD930-39A4-0D06-AC03-25762D10A8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6E800-45F7-71C3-EC4B-8F07D7328654}"/>
              </a:ext>
            </a:extLst>
          </p:cNvPr>
          <p:cNvSpPr>
            <a:spLocks noGrp="1"/>
          </p:cNvSpPr>
          <p:nvPr>
            <p:ph type="sldNum" sz="quarter" idx="5"/>
          </p:nvPr>
        </p:nvSpPr>
        <p:spPr/>
        <p:txBody>
          <a:bodyPr/>
          <a:lstStyle/>
          <a:p>
            <a:fld id="{0FE3081D-E938-4FA0-9720-F08D4645DAED}" type="slidenum">
              <a:rPr lang="en-US" smtClean="0"/>
              <a:t>11</a:t>
            </a:fld>
            <a:endParaRPr lang="en-US"/>
          </a:p>
        </p:txBody>
      </p:sp>
    </p:spTree>
    <p:extLst>
      <p:ext uri="{BB962C8B-B14F-4D97-AF65-F5344CB8AC3E}">
        <p14:creationId xmlns:p14="http://schemas.microsoft.com/office/powerpoint/2010/main" val="304087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12</a:t>
            </a:fld>
            <a:endParaRPr lang="en-US"/>
          </a:p>
        </p:txBody>
      </p:sp>
    </p:spTree>
    <p:extLst>
      <p:ext uri="{BB962C8B-B14F-4D97-AF65-F5344CB8AC3E}">
        <p14:creationId xmlns:p14="http://schemas.microsoft.com/office/powerpoint/2010/main" val="301599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9283-BBD6-0267-413D-6029D8B4F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5635C-08BF-3C4C-27ED-48AEEC6EE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ED595-29C7-120F-8D01-87FBCD127E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D6028-FD8A-0D8D-E7FB-4017823C3321}"/>
              </a:ext>
            </a:extLst>
          </p:cNvPr>
          <p:cNvSpPr>
            <a:spLocks noGrp="1"/>
          </p:cNvSpPr>
          <p:nvPr>
            <p:ph type="sldNum" sz="quarter" idx="5"/>
          </p:nvPr>
        </p:nvSpPr>
        <p:spPr/>
        <p:txBody>
          <a:bodyPr/>
          <a:lstStyle/>
          <a:p>
            <a:fld id="{0FE3081D-E938-4FA0-9720-F08D4645DAED}" type="slidenum">
              <a:rPr lang="en-US" smtClean="0"/>
              <a:t>13</a:t>
            </a:fld>
            <a:endParaRPr lang="en-US"/>
          </a:p>
        </p:txBody>
      </p:sp>
    </p:spTree>
    <p:extLst>
      <p:ext uri="{BB962C8B-B14F-4D97-AF65-F5344CB8AC3E}">
        <p14:creationId xmlns:p14="http://schemas.microsoft.com/office/powerpoint/2010/main" val="273101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14</a:t>
            </a:fld>
            <a:endParaRPr lang="en-US"/>
          </a:p>
        </p:txBody>
      </p:sp>
    </p:spTree>
    <p:extLst>
      <p:ext uri="{BB962C8B-B14F-4D97-AF65-F5344CB8AC3E}">
        <p14:creationId xmlns:p14="http://schemas.microsoft.com/office/powerpoint/2010/main" val="201356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15</a:t>
            </a:fld>
            <a:endParaRPr lang="en-US"/>
          </a:p>
        </p:txBody>
      </p:sp>
    </p:spTree>
    <p:extLst>
      <p:ext uri="{BB962C8B-B14F-4D97-AF65-F5344CB8AC3E}">
        <p14:creationId xmlns:p14="http://schemas.microsoft.com/office/powerpoint/2010/main" val="408277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3</a:t>
            </a:fld>
            <a:endParaRPr lang="en-US"/>
          </a:p>
        </p:txBody>
      </p:sp>
    </p:spTree>
    <p:extLst>
      <p:ext uri="{BB962C8B-B14F-4D97-AF65-F5344CB8AC3E}">
        <p14:creationId xmlns:p14="http://schemas.microsoft.com/office/powerpoint/2010/main" val="39463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4</a:t>
            </a:fld>
            <a:endParaRPr lang="en-US"/>
          </a:p>
        </p:txBody>
      </p:sp>
    </p:spTree>
    <p:extLst>
      <p:ext uri="{BB962C8B-B14F-4D97-AF65-F5344CB8AC3E}">
        <p14:creationId xmlns:p14="http://schemas.microsoft.com/office/powerpoint/2010/main" val="104666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081D-E938-4FA0-9720-F08D4645DAED}" type="slidenum">
              <a:rPr lang="en-US" smtClean="0"/>
              <a:t>5</a:t>
            </a:fld>
            <a:endParaRPr lang="en-US"/>
          </a:p>
        </p:txBody>
      </p:sp>
    </p:spTree>
    <p:extLst>
      <p:ext uri="{BB962C8B-B14F-4D97-AF65-F5344CB8AC3E}">
        <p14:creationId xmlns:p14="http://schemas.microsoft.com/office/powerpoint/2010/main" val="392992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96B5-1043-6B59-57D5-B36045732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BB481-24D4-74A9-185C-D922CA1A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1777A-DD42-F015-0CD8-E46ECBF0B8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BD7344-D875-88FF-871E-54C850A7E708}"/>
              </a:ext>
            </a:extLst>
          </p:cNvPr>
          <p:cNvSpPr>
            <a:spLocks noGrp="1"/>
          </p:cNvSpPr>
          <p:nvPr>
            <p:ph type="sldNum" sz="quarter" idx="5"/>
          </p:nvPr>
        </p:nvSpPr>
        <p:spPr/>
        <p:txBody>
          <a:bodyPr/>
          <a:lstStyle/>
          <a:p>
            <a:fld id="{0FE3081D-E938-4FA0-9720-F08D4645DAED}" type="slidenum">
              <a:rPr lang="en-US" smtClean="0"/>
              <a:t>6</a:t>
            </a:fld>
            <a:endParaRPr lang="en-US"/>
          </a:p>
        </p:txBody>
      </p:sp>
    </p:spTree>
    <p:extLst>
      <p:ext uri="{BB962C8B-B14F-4D97-AF65-F5344CB8AC3E}">
        <p14:creationId xmlns:p14="http://schemas.microsoft.com/office/powerpoint/2010/main" val="293521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40B97-339E-BF48-5660-0D9128970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B7679-3E29-5545-13B7-9ADA5E6F6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35808-EEDE-1011-5C79-C598C8DD65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2FAEA8-1D72-28F4-757D-4205B163BD5D}"/>
              </a:ext>
            </a:extLst>
          </p:cNvPr>
          <p:cNvSpPr>
            <a:spLocks noGrp="1"/>
          </p:cNvSpPr>
          <p:nvPr>
            <p:ph type="sldNum" sz="quarter" idx="5"/>
          </p:nvPr>
        </p:nvSpPr>
        <p:spPr/>
        <p:txBody>
          <a:bodyPr/>
          <a:lstStyle/>
          <a:p>
            <a:fld id="{0FE3081D-E938-4FA0-9720-F08D4645DAED}" type="slidenum">
              <a:rPr lang="en-US" smtClean="0"/>
              <a:t>7</a:t>
            </a:fld>
            <a:endParaRPr lang="en-US"/>
          </a:p>
        </p:txBody>
      </p:sp>
    </p:spTree>
    <p:extLst>
      <p:ext uri="{BB962C8B-B14F-4D97-AF65-F5344CB8AC3E}">
        <p14:creationId xmlns:p14="http://schemas.microsoft.com/office/powerpoint/2010/main" val="1785521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9D27-8662-113E-A9CD-65D3BC05F0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34982-9E4C-9FC9-1116-59C1B6232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0CC90-E88A-32C3-49B5-615207A19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23333-A4E3-9CBF-6E97-D7751B04E9A5}"/>
              </a:ext>
            </a:extLst>
          </p:cNvPr>
          <p:cNvSpPr>
            <a:spLocks noGrp="1"/>
          </p:cNvSpPr>
          <p:nvPr>
            <p:ph type="sldNum" sz="quarter" idx="5"/>
          </p:nvPr>
        </p:nvSpPr>
        <p:spPr/>
        <p:txBody>
          <a:bodyPr/>
          <a:lstStyle/>
          <a:p>
            <a:fld id="{0FE3081D-E938-4FA0-9720-F08D4645DAED}" type="slidenum">
              <a:rPr lang="en-US" smtClean="0"/>
              <a:t>8</a:t>
            </a:fld>
            <a:endParaRPr lang="en-US"/>
          </a:p>
        </p:txBody>
      </p:sp>
    </p:spTree>
    <p:extLst>
      <p:ext uri="{BB962C8B-B14F-4D97-AF65-F5344CB8AC3E}">
        <p14:creationId xmlns:p14="http://schemas.microsoft.com/office/powerpoint/2010/main" val="141194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D862C-6BE3-0E52-5AAA-2F7931A7E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468A-187A-E85B-E2F4-0C64E1D8A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1ABF9-62E9-39C5-0239-36AE26FCC2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7A5E9-1CCF-789D-43C8-46A53EF25694}"/>
              </a:ext>
            </a:extLst>
          </p:cNvPr>
          <p:cNvSpPr>
            <a:spLocks noGrp="1"/>
          </p:cNvSpPr>
          <p:nvPr>
            <p:ph type="sldNum" sz="quarter" idx="5"/>
          </p:nvPr>
        </p:nvSpPr>
        <p:spPr/>
        <p:txBody>
          <a:bodyPr/>
          <a:lstStyle/>
          <a:p>
            <a:fld id="{0FE3081D-E938-4FA0-9720-F08D4645DAED}" type="slidenum">
              <a:rPr lang="en-US" smtClean="0"/>
              <a:t>9</a:t>
            </a:fld>
            <a:endParaRPr lang="en-US"/>
          </a:p>
        </p:txBody>
      </p:sp>
    </p:spTree>
    <p:extLst>
      <p:ext uri="{BB962C8B-B14F-4D97-AF65-F5344CB8AC3E}">
        <p14:creationId xmlns:p14="http://schemas.microsoft.com/office/powerpoint/2010/main" val="304757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DE30-1EA2-61EC-6B13-AA997EA6C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11657-079E-E085-BA6B-B469823EB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0189E-C898-7F76-3191-3D49FAAB8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706C14-3A14-B1F2-3FE4-62951FB12198}"/>
              </a:ext>
            </a:extLst>
          </p:cNvPr>
          <p:cNvSpPr>
            <a:spLocks noGrp="1"/>
          </p:cNvSpPr>
          <p:nvPr>
            <p:ph type="sldNum" sz="quarter" idx="5"/>
          </p:nvPr>
        </p:nvSpPr>
        <p:spPr/>
        <p:txBody>
          <a:bodyPr/>
          <a:lstStyle/>
          <a:p>
            <a:fld id="{0FE3081D-E938-4FA0-9720-F08D4645DAED}" type="slidenum">
              <a:rPr lang="en-US" smtClean="0"/>
              <a:t>10</a:t>
            </a:fld>
            <a:endParaRPr lang="en-US"/>
          </a:p>
        </p:txBody>
      </p:sp>
    </p:spTree>
    <p:extLst>
      <p:ext uri="{BB962C8B-B14F-4D97-AF65-F5344CB8AC3E}">
        <p14:creationId xmlns:p14="http://schemas.microsoft.com/office/powerpoint/2010/main" val="279704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9.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9.png"/><Relationship Id="rId5" Type="http://schemas.openxmlformats.org/officeDocument/2006/relationships/image" Target="../media/image6.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9.sv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9.png"/><Relationship Id="rId5" Type="http://schemas.openxmlformats.org/officeDocument/2006/relationships/image" Target="../media/image8.png"/><Relationship Id="rId10" Type="http://schemas.openxmlformats.org/officeDocument/2006/relationships/image" Target="../media/image28.png"/><Relationship Id="rId4" Type="http://schemas.openxmlformats.org/officeDocument/2006/relationships/image" Target="../media/image7.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s://datasets.wri.org/datasets/global-power-plant-database?map=eyJhY3RpdmVMYXllckdyb3VwcyI6W3siZGF0YXNldElkIjoiNTM2MjNkZmQtM2RmNi00ZjE1LWEwOTEtNjc0NTdjZGI1NzFmIiwibGF5ZXJzIjpbIjJhNjk0Mjg5LWZlYzktNGJmZS1hNmQyLTU2YzM4NjRlYzM0OSJdfV0sImJhc2VtYXAiOiJsaWdodCIsImJvdW5kYXJpZXMiOmZhbHNlLCJib3VuZHMiOnsiYmJveCI6bnVsbCwib3B0aW9ucyI6e319LCJsYWJlbHMiOiJkYXJrIiwibGF5ZXJzUGFyc2VkIjpbWyIyYTY5NDI4OS1mZWM5LTRiZmUtYTZkMi01NmMzODY0ZWMzNDkiLHsiYWN0aXZlIjp0cnVlLCJsYXllclNvdXJjZSI6bnVsbCwib3BhY2l0eSI6MSwidmlzaWJpbGl0eSI6dHJ1ZSwiekluZGV4IjoxMX1dXSwidmlld1N0YXRlIjp7ImxhdGl0dWRlIjo2LjI2Mjc1MTUwNTE1NjI2LCJsb25naXR1ZGUiOi02MS4xMjA2MDQyMjA4MzYxMywiem9vbSI6Mi41NDU3NjM0MzU3OTU1NDJ9fQ%3D%3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4797" y="2082244"/>
            <a:ext cx="8685594" cy="8229600"/>
          </a:xfrm>
          <a:custGeom>
            <a:avLst/>
            <a:gdLst/>
            <a:ahLst/>
            <a:cxnLst/>
            <a:rect l="l" t="t" r="r" b="b"/>
            <a:pathLst>
              <a:path w="8685594" h="8229600">
                <a:moveTo>
                  <a:pt x="0" y="0"/>
                </a:moveTo>
                <a:lnTo>
                  <a:pt x="8685594" y="0"/>
                </a:lnTo>
                <a:lnTo>
                  <a:pt x="8685594" y="8229600"/>
                </a:lnTo>
                <a:lnTo>
                  <a:pt x="0" y="8229600"/>
                </a:lnTo>
                <a:lnTo>
                  <a:pt x="0" y="0"/>
                </a:lnTo>
                <a:close/>
              </a:path>
            </a:pathLst>
          </a:custGeom>
          <a:blipFill>
            <a:blip r:embed="rId3"/>
            <a:stretch>
              <a:fillRect/>
            </a:stretch>
          </a:blipFill>
        </p:spPr>
      </p:sp>
      <p:sp>
        <p:nvSpPr>
          <p:cNvPr id="4" name="Freeform 4"/>
          <p:cNvSpPr/>
          <p:nvPr/>
        </p:nvSpPr>
        <p:spPr>
          <a:xfrm>
            <a:off x="11933111" y="2576763"/>
            <a:ext cx="10652378" cy="8471858"/>
          </a:xfrm>
          <a:custGeom>
            <a:avLst/>
            <a:gdLst/>
            <a:ahLst/>
            <a:cxnLst/>
            <a:rect l="l" t="t" r="r" b="b"/>
            <a:pathLst>
              <a:path w="10652378" h="8471858">
                <a:moveTo>
                  <a:pt x="0" y="0"/>
                </a:moveTo>
                <a:lnTo>
                  <a:pt x="10652378" y="0"/>
                </a:lnTo>
                <a:lnTo>
                  <a:pt x="10652378" y="8471858"/>
                </a:lnTo>
                <a:lnTo>
                  <a:pt x="0" y="8471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5420972" y="4288601"/>
            <a:ext cx="7998434" cy="5122099"/>
            <a:chOff x="0" y="-38100"/>
            <a:chExt cx="2106584" cy="307288"/>
          </a:xfrm>
        </p:grpSpPr>
        <p:sp>
          <p:nvSpPr>
            <p:cNvPr id="6" name="Freeform 6"/>
            <p:cNvSpPr/>
            <p:nvPr/>
          </p:nvSpPr>
          <p:spPr>
            <a:xfrm>
              <a:off x="0" y="0"/>
              <a:ext cx="2106584" cy="201241"/>
            </a:xfrm>
            <a:custGeom>
              <a:avLst/>
              <a:gdLst/>
              <a:ahLst/>
              <a:cxnLst/>
              <a:rect l="l" t="t" r="r" b="b"/>
              <a:pathLst>
                <a:path w="2106584" h="269188">
                  <a:moveTo>
                    <a:pt x="49001" y="0"/>
                  </a:moveTo>
                  <a:lnTo>
                    <a:pt x="2057582" y="0"/>
                  </a:lnTo>
                  <a:cubicBezTo>
                    <a:pt x="2070578" y="0"/>
                    <a:pt x="2083042" y="5163"/>
                    <a:pt x="2092231" y="14352"/>
                  </a:cubicBezTo>
                  <a:cubicBezTo>
                    <a:pt x="2101421" y="23542"/>
                    <a:pt x="2106584" y="36005"/>
                    <a:pt x="2106584" y="49001"/>
                  </a:cubicBezTo>
                  <a:lnTo>
                    <a:pt x="2106584" y="220187"/>
                  </a:lnTo>
                  <a:cubicBezTo>
                    <a:pt x="2106584" y="233183"/>
                    <a:pt x="2101421" y="245646"/>
                    <a:pt x="2092231" y="254836"/>
                  </a:cubicBezTo>
                  <a:cubicBezTo>
                    <a:pt x="2083042" y="264026"/>
                    <a:pt x="2070578" y="269188"/>
                    <a:pt x="2057582" y="269188"/>
                  </a:cubicBezTo>
                  <a:lnTo>
                    <a:pt x="49001" y="269188"/>
                  </a:lnTo>
                  <a:cubicBezTo>
                    <a:pt x="36005" y="269188"/>
                    <a:pt x="23542" y="264026"/>
                    <a:pt x="14352" y="254836"/>
                  </a:cubicBezTo>
                  <a:cubicBezTo>
                    <a:pt x="5163" y="245646"/>
                    <a:pt x="0" y="233183"/>
                    <a:pt x="0" y="220187"/>
                  </a:cubicBezTo>
                  <a:lnTo>
                    <a:pt x="0" y="49001"/>
                  </a:lnTo>
                  <a:cubicBezTo>
                    <a:pt x="0" y="36005"/>
                    <a:pt x="5163" y="23542"/>
                    <a:pt x="14352" y="14352"/>
                  </a:cubicBezTo>
                  <a:cubicBezTo>
                    <a:pt x="23542" y="5163"/>
                    <a:pt x="36005" y="0"/>
                    <a:pt x="49001" y="0"/>
                  </a:cubicBezTo>
                  <a:close/>
                </a:path>
              </a:pathLst>
            </a:custGeom>
            <a:solidFill>
              <a:srgbClr val="003C25"/>
            </a:solidFill>
            <a:ln cap="rnd">
              <a:noFill/>
              <a:prstDash val="solid"/>
              <a:round/>
            </a:ln>
          </p:spPr>
        </p:sp>
        <p:sp>
          <p:nvSpPr>
            <p:cNvPr id="7" name="TextBox 7"/>
            <p:cNvSpPr txBox="1"/>
            <p:nvPr/>
          </p:nvSpPr>
          <p:spPr>
            <a:xfrm>
              <a:off x="0" y="-38100"/>
              <a:ext cx="2106584" cy="30728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75597" y="-578582"/>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180690" y="4845624"/>
            <a:ext cx="6478997" cy="3148298"/>
          </a:xfrm>
          <a:prstGeom prst="rect">
            <a:avLst/>
          </a:prstGeom>
        </p:spPr>
        <p:txBody>
          <a:bodyPr lIns="0" tIns="0" rIns="0" bIns="0" rtlCol="0" anchor="t">
            <a:spAutoFit/>
          </a:bodyPr>
          <a:lstStyle/>
          <a:p>
            <a:pPr algn="ctr">
              <a:lnSpc>
                <a:spcPts val="8610"/>
              </a:lnSpc>
            </a:pPr>
            <a:r>
              <a:rPr lang="en-US" sz="3000" spc="67" dirty="0">
                <a:solidFill>
                  <a:srgbClr val="FFFFFF"/>
                </a:solidFill>
                <a:latin typeface="Serithai"/>
                <a:ea typeface="Serithai"/>
                <a:cs typeface="Serithai"/>
                <a:sym typeface="Serithai"/>
              </a:rPr>
              <a:t>Energy data reveals the gap: global power still runs on fossil fuels despite sustainability pledges.</a:t>
            </a:r>
          </a:p>
        </p:txBody>
      </p:sp>
      <p:sp>
        <p:nvSpPr>
          <p:cNvPr id="10" name="Freeform 10"/>
          <p:cNvSpPr/>
          <p:nvPr/>
        </p:nvSpPr>
        <p:spPr>
          <a:xfrm flipH="1">
            <a:off x="10628625" y="-396374"/>
            <a:ext cx="7315200" cy="2973137"/>
          </a:xfrm>
          <a:custGeom>
            <a:avLst/>
            <a:gdLst/>
            <a:ahLst/>
            <a:cxnLst/>
            <a:rect l="l" t="t" r="r" b="b"/>
            <a:pathLst>
              <a:path w="7315200" h="2973137">
                <a:moveTo>
                  <a:pt x="7315200" y="0"/>
                </a:moveTo>
                <a:lnTo>
                  <a:pt x="0" y="0"/>
                </a:lnTo>
                <a:lnTo>
                  <a:pt x="0" y="2973137"/>
                </a:lnTo>
                <a:lnTo>
                  <a:pt x="7315200" y="2973137"/>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8081962" y="-2065150"/>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A5505E17-90C2-07F1-CA04-FFFFD810E77F}"/>
              </a:ext>
            </a:extLst>
          </p:cNvPr>
          <p:cNvSpPr txBox="1"/>
          <p:nvPr/>
        </p:nvSpPr>
        <p:spPr>
          <a:xfrm>
            <a:off x="4905979" y="2706180"/>
            <a:ext cx="9028417" cy="1754326"/>
          </a:xfrm>
          <a:prstGeom prst="rect">
            <a:avLst/>
          </a:prstGeom>
          <a:noFill/>
        </p:spPr>
        <p:txBody>
          <a:bodyPr wrap="square" rtlCol="0">
            <a:spAutoFit/>
          </a:bodyPr>
          <a:lstStyle/>
          <a:p>
            <a:pPr algn="ctr"/>
            <a:r>
              <a:rPr lang="en-US" sz="5400" b="1" dirty="0"/>
              <a:t>Global Power Plant Trends: Insights for Energy Transition</a:t>
            </a:r>
          </a:p>
        </p:txBody>
      </p:sp>
      <p:sp>
        <p:nvSpPr>
          <p:cNvPr id="14" name="TextBox 13">
            <a:extLst>
              <a:ext uri="{FF2B5EF4-FFF2-40B4-BE49-F238E27FC236}">
                <a16:creationId xmlns:a16="http://schemas.microsoft.com/office/drawing/2014/main" id="{332B855F-B090-593D-6302-2C907253BD51}"/>
              </a:ext>
            </a:extLst>
          </p:cNvPr>
          <p:cNvSpPr txBox="1"/>
          <p:nvPr/>
        </p:nvSpPr>
        <p:spPr>
          <a:xfrm>
            <a:off x="7896187" y="8911881"/>
            <a:ext cx="3521934" cy="553998"/>
          </a:xfrm>
          <a:prstGeom prst="rect">
            <a:avLst/>
          </a:prstGeom>
          <a:noFill/>
        </p:spPr>
        <p:txBody>
          <a:bodyPr wrap="square" rtlCol="0">
            <a:spAutoFit/>
          </a:bodyPr>
          <a:lstStyle/>
          <a:p>
            <a:r>
              <a:rPr lang="en-US" sz="3000" b="1" dirty="0"/>
              <a:t>By: Abdalla Osman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62285-B212-D8CD-DB11-03735B3CEBB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E168D7C-B9C5-CFB4-6BC6-8D89C03866F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B328D985-EA57-811B-5FDB-BFA29A21C47D}"/>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B9BC0FCE-C894-00C8-8E34-96157F78DEBC}"/>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a:extLst>
              <a:ext uri="{FF2B5EF4-FFF2-40B4-BE49-F238E27FC236}">
                <a16:creationId xmlns:a16="http://schemas.microsoft.com/office/drawing/2014/main" id="{450E144B-54DB-3472-52CB-03207995E9BB}"/>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8B671923-8539-6F63-EB62-AC943250EC55}"/>
              </a:ext>
            </a:extLst>
          </p:cNvPr>
          <p:cNvSpPr txBox="1"/>
          <p:nvPr/>
        </p:nvSpPr>
        <p:spPr>
          <a:xfrm>
            <a:off x="3885241" y="1185084"/>
            <a:ext cx="10517519" cy="1744517"/>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4B9BEB2E-2B49-CF62-8B41-C20D5510E3BE}"/>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62501A54-CDA1-6AC5-3B99-68CBF26397C9}"/>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5" name="Group 34">
            <a:extLst>
              <a:ext uri="{FF2B5EF4-FFF2-40B4-BE49-F238E27FC236}">
                <a16:creationId xmlns:a16="http://schemas.microsoft.com/office/drawing/2014/main" id="{933D4EA3-1720-CA1D-0792-41D287BE1915}"/>
              </a:ext>
            </a:extLst>
          </p:cNvPr>
          <p:cNvGrpSpPr/>
          <p:nvPr/>
        </p:nvGrpSpPr>
        <p:grpSpPr>
          <a:xfrm>
            <a:off x="2270718" y="2702608"/>
            <a:ext cx="13674012" cy="7584392"/>
            <a:chOff x="2270718" y="2702608"/>
            <a:chExt cx="13674012" cy="7584392"/>
          </a:xfrm>
        </p:grpSpPr>
        <p:grpSp>
          <p:nvGrpSpPr>
            <p:cNvPr id="28" name="Group 27">
              <a:extLst>
                <a:ext uri="{FF2B5EF4-FFF2-40B4-BE49-F238E27FC236}">
                  <a16:creationId xmlns:a16="http://schemas.microsoft.com/office/drawing/2014/main" id="{8F911F5B-CCA9-FE30-18DD-683A367286C3}"/>
                </a:ext>
              </a:extLst>
            </p:cNvPr>
            <p:cNvGrpSpPr/>
            <p:nvPr/>
          </p:nvGrpSpPr>
          <p:grpSpPr>
            <a:xfrm>
              <a:off x="2270718" y="2702608"/>
              <a:ext cx="13674012" cy="7584392"/>
              <a:chOff x="2270718" y="2702608"/>
              <a:chExt cx="13674012" cy="7584392"/>
            </a:xfrm>
          </p:grpSpPr>
          <p:grpSp>
            <p:nvGrpSpPr>
              <p:cNvPr id="25" name="Group 24">
                <a:extLst>
                  <a:ext uri="{FF2B5EF4-FFF2-40B4-BE49-F238E27FC236}">
                    <a16:creationId xmlns:a16="http://schemas.microsoft.com/office/drawing/2014/main" id="{D828CA22-3501-1186-109C-587060D3CC47}"/>
                  </a:ext>
                </a:extLst>
              </p:cNvPr>
              <p:cNvGrpSpPr/>
              <p:nvPr/>
            </p:nvGrpSpPr>
            <p:grpSpPr>
              <a:xfrm>
                <a:off x="2270718" y="2702608"/>
                <a:ext cx="13674012" cy="7584392"/>
                <a:chOff x="3313026" y="2728008"/>
                <a:chExt cx="13674012" cy="7584392"/>
              </a:xfrm>
            </p:grpSpPr>
            <p:grpSp>
              <p:nvGrpSpPr>
                <p:cNvPr id="22" name="Group 21">
                  <a:extLst>
                    <a:ext uri="{FF2B5EF4-FFF2-40B4-BE49-F238E27FC236}">
                      <a16:creationId xmlns:a16="http://schemas.microsoft.com/office/drawing/2014/main" id="{2D83DE9D-41EB-9984-0156-B0F2F6B4C799}"/>
                    </a:ext>
                  </a:extLst>
                </p:cNvPr>
                <p:cNvGrpSpPr/>
                <p:nvPr/>
              </p:nvGrpSpPr>
              <p:grpSpPr>
                <a:xfrm>
                  <a:off x="3313026" y="2728008"/>
                  <a:ext cx="11661947" cy="7584392"/>
                  <a:chOff x="302305" y="1487937"/>
                  <a:chExt cx="14632895" cy="9563729"/>
                </a:xfrm>
              </p:grpSpPr>
              <p:pic>
                <p:nvPicPr>
                  <p:cNvPr id="8" name="Picture 7">
                    <a:extLst>
                      <a:ext uri="{FF2B5EF4-FFF2-40B4-BE49-F238E27FC236}">
                        <a16:creationId xmlns:a16="http://schemas.microsoft.com/office/drawing/2014/main" id="{5767D71F-360D-44E2-E8F9-DF3E68A0C95C}"/>
                      </a:ext>
                    </a:extLst>
                  </p:cNvPr>
                  <p:cNvPicPr>
                    <a:picLocks noChangeAspect="1"/>
                  </p:cNvPicPr>
                  <p:nvPr/>
                </p:nvPicPr>
                <p:blipFill>
                  <a:blip r:embed="rId9"/>
                  <a:srcRect r="26575"/>
                  <a:stretch>
                    <a:fillRect/>
                  </a:stretch>
                </p:blipFill>
                <p:spPr>
                  <a:xfrm>
                    <a:off x="302305" y="1487938"/>
                    <a:ext cx="4648529" cy="4824467"/>
                  </a:xfrm>
                  <a:prstGeom prst="rect">
                    <a:avLst/>
                  </a:prstGeom>
                  <a:ln>
                    <a:noFill/>
                  </a:ln>
                </p:spPr>
              </p:pic>
              <p:pic>
                <p:nvPicPr>
                  <p:cNvPr id="11" name="Picture 10">
                    <a:extLst>
                      <a:ext uri="{FF2B5EF4-FFF2-40B4-BE49-F238E27FC236}">
                        <a16:creationId xmlns:a16="http://schemas.microsoft.com/office/drawing/2014/main" id="{73050F5F-83E6-A290-B0FC-F97FCD62ECC5}"/>
                      </a:ext>
                    </a:extLst>
                  </p:cNvPr>
                  <p:cNvPicPr>
                    <a:picLocks noChangeAspect="1"/>
                  </p:cNvPicPr>
                  <p:nvPr/>
                </p:nvPicPr>
                <p:blipFill>
                  <a:blip r:embed="rId10"/>
                  <a:stretch>
                    <a:fillRect/>
                  </a:stretch>
                </p:blipFill>
                <p:spPr>
                  <a:xfrm>
                    <a:off x="4957589" y="1487937"/>
                    <a:ext cx="4890804" cy="4824468"/>
                  </a:xfrm>
                  <a:prstGeom prst="rect">
                    <a:avLst/>
                  </a:prstGeom>
                  <a:ln>
                    <a:noFill/>
                  </a:ln>
                </p:spPr>
              </p:pic>
              <p:pic>
                <p:nvPicPr>
                  <p:cNvPr id="15" name="Picture 14">
                    <a:extLst>
                      <a:ext uri="{FF2B5EF4-FFF2-40B4-BE49-F238E27FC236}">
                        <a16:creationId xmlns:a16="http://schemas.microsoft.com/office/drawing/2014/main" id="{99D1D409-D199-4021-B501-2110AEFBEA75}"/>
                      </a:ext>
                    </a:extLst>
                  </p:cNvPr>
                  <p:cNvPicPr>
                    <a:picLocks noChangeAspect="1"/>
                  </p:cNvPicPr>
                  <p:nvPr/>
                </p:nvPicPr>
                <p:blipFill>
                  <a:blip r:embed="rId11"/>
                  <a:stretch>
                    <a:fillRect/>
                  </a:stretch>
                </p:blipFill>
                <p:spPr>
                  <a:xfrm>
                    <a:off x="9855148" y="1489761"/>
                    <a:ext cx="5080052" cy="4842608"/>
                  </a:xfrm>
                  <a:prstGeom prst="rect">
                    <a:avLst/>
                  </a:prstGeom>
                  <a:ln>
                    <a:noFill/>
                  </a:ln>
                </p:spPr>
              </p:pic>
              <p:pic>
                <p:nvPicPr>
                  <p:cNvPr id="17" name="Picture 16">
                    <a:extLst>
                      <a:ext uri="{FF2B5EF4-FFF2-40B4-BE49-F238E27FC236}">
                        <a16:creationId xmlns:a16="http://schemas.microsoft.com/office/drawing/2014/main" id="{74CB76F8-F65A-1734-49DE-09BAB2CAD6DA}"/>
                      </a:ext>
                    </a:extLst>
                  </p:cNvPr>
                  <p:cNvPicPr>
                    <a:picLocks noChangeAspect="1"/>
                  </p:cNvPicPr>
                  <p:nvPr/>
                </p:nvPicPr>
                <p:blipFill>
                  <a:blip r:embed="rId12"/>
                  <a:stretch>
                    <a:fillRect/>
                  </a:stretch>
                </p:blipFill>
                <p:spPr>
                  <a:xfrm>
                    <a:off x="312441" y="6337805"/>
                    <a:ext cx="4769365" cy="4713861"/>
                  </a:xfrm>
                  <a:prstGeom prst="rect">
                    <a:avLst/>
                  </a:prstGeom>
                  <a:ln>
                    <a:noFill/>
                  </a:ln>
                </p:spPr>
              </p:pic>
              <p:pic>
                <p:nvPicPr>
                  <p:cNvPr id="19" name="Picture 18">
                    <a:extLst>
                      <a:ext uri="{FF2B5EF4-FFF2-40B4-BE49-F238E27FC236}">
                        <a16:creationId xmlns:a16="http://schemas.microsoft.com/office/drawing/2014/main" id="{9DB28D2A-714C-7ED2-7578-03B0B15FD24E}"/>
                      </a:ext>
                    </a:extLst>
                  </p:cNvPr>
                  <p:cNvPicPr>
                    <a:picLocks noChangeAspect="1"/>
                  </p:cNvPicPr>
                  <p:nvPr/>
                </p:nvPicPr>
                <p:blipFill>
                  <a:blip r:embed="rId13"/>
                  <a:srcRect b="2617"/>
                  <a:stretch>
                    <a:fillRect/>
                  </a:stretch>
                </p:blipFill>
                <p:spPr>
                  <a:xfrm>
                    <a:off x="5081806" y="6312405"/>
                    <a:ext cx="4759831" cy="4739261"/>
                  </a:xfrm>
                  <a:prstGeom prst="rect">
                    <a:avLst/>
                  </a:prstGeom>
                  <a:ln>
                    <a:noFill/>
                  </a:ln>
                </p:spPr>
              </p:pic>
              <p:pic>
                <p:nvPicPr>
                  <p:cNvPr id="21" name="Picture 20">
                    <a:extLst>
                      <a:ext uri="{FF2B5EF4-FFF2-40B4-BE49-F238E27FC236}">
                        <a16:creationId xmlns:a16="http://schemas.microsoft.com/office/drawing/2014/main" id="{1F61DF1B-B26B-7FF9-BA2A-CA81EF19CE1A}"/>
                      </a:ext>
                    </a:extLst>
                  </p:cNvPr>
                  <p:cNvPicPr>
                    <a:picLocks noChangeAspect="1"/>
                  </p:cNvPicPr>
                  <p:nvPr/>
                </p:nvPicPr>
                <p:blipFill>
                  <a:blip r:embed="rId14"/>
                  <a:srcRect r="27445" b="8366"/>
                  <a:stretch>
                    <a:fillRect/>
                  </a:stretch>
                </p:blipFill>
                <p:spPr>
                  <a:xfrm>
                    <a:off x="9848393" y="6224974"/>
                    <a:ext cx="5010607" cy="4824469"/>
                  </a:xfrm>
                  <a:prstGeom prst="rect">
                    <a:avLst/>
                  </a:prstGeom>
                  <a:ln>
                    <a:noFill/>
                  </a:ln>
                </p:spPr>
              </p:pic>
            </p:grpSp>
            <p:pic>
              <p:nvPicPr>
                <p:cNvPr id="24" name="Picture 23">
                  <a:extLst>
                    <a:ext uri="{FF2B5EF4-FFF2-40B4-BE49-F238E27FC236}">
                      <a16:creationId xmlns:a16="http://schemas.microsoft.com/office/drawing/2014/main" id="{0E88AA14-8F64-5385-9E74-9139C8F08DA9}"/>
                    </a:ext>
                  </a:extLst>
                </p:cNvPr>
                <p:cNvPicPr>
                  <a:picLocks noChangeAspect="1"/>
                </p:cNvPicPr>
                <p:nvPr/>
              </p:nvPicPr>
              <p:blipFill>
                <a:blip r:embed="rId15"/>
                <a:stretch>
                  <a:fillRect/>
                </a:stretch>
              </p:blipFill>
              <p:spPr>
                <a:xfrm>
                  <a:off x="14729298" y="2929601"/>
                  <a:ext cx="2257740" cy="7381036"/>
                </a:xfrm>
                <a:prstGeom prst="rect">
                  <a:avLst/>
                </a:prstGeom>
              </p:spPr>
            </p:pic>
          </p:grpSp>
          <p:pic>
            <p:nvPicPr>
              <p:cNvPr id="27" name="Picture 26">
                <a:extLst>
                  <a:ext uri="{FF2B5EF4-FFF2-40B4-BE49-F238E27FC236}">
                    <a16:creationId xmlns:a16="http://schemas.microsoft.com/office/drawing/2014/main" id="{8BB4C969-E73C-2576-6DF1-58C903E2EF2C}"/>
                  </a:ext>
                </a:extLst>
              </p:cNvPr>
              <p:cNvPicPr>
                <a:picLocks noChangeAspect="1"/>
              </p:cNvPicPr>
              <p:nvPr/>
            </p:nvPicPr>
            <p:blipFill>
              <a:blip r:embed="rId16"/>
              <a:stretch>
                <a:fillRect/>
              </a:stretch>
            </p:blipFill>
            <p:spPr>
              <a:xfrm>
                <a:off x="9525826" y="7418881"/>
                <a:ext cx="800212" cy="2724530"/>
              </a:xfrm>
              <a:prstGeom prst="rect">
                <a:avLst/>
              </a:prstGeom>
            </p:spPr>
          </p:pic>
        </p:grpSp>
        <p:sp>
          <p:nvSpPr>
            <p:cNvPr id="29" name="TextBox 28">
              <a:extLst>
                <a:ext uri="{FF2B5EF4-FFF2-40B4-BE49-F238E27FC236}">
                  <a16:creationId xmlns:a16="http://schemas.microsoft.com/office/drawing/2014/main" id="{DEF9715D-C803-4E79-26C4-409FE7AA032F}"/>
                </a:ext>
              </a:extLst>
            </p:cNvPr>
            <p:cNvSpPr txBox="1"/>
            <p:nvPr/>
          </p:nvSpPr>
          <p:spPr>
            <a:xfrm>
              <a:off x="7230000" y="7180120"/>
              <a:ext cx="1905000" cy="477054"/>
            </a:xfrm>
            <a:prstGeom prst="rect">
              <a:avLst/>
            </a:prstGeom>
            <a:noFill/>
          </p:spPr>
          <p:txBody>
            <a:bodyPr wrap="square" rtlCol="0">
              <a:spAutoFit/>
            </a:bodyPr>
            <a:lstStyle/>
            <a:p>
              <a:r>
                <a:rPr lang="en-US" sz="2500" b="1" dirty="0"/>
                <a:t>OCEANIA</a:t>
              </a:r>
            </a:p>
          </p:txBody>
        </p:sp>
        <p:sp>
          <p:nvSpPr>
            <p:cNvPr id="30" name="TextBox 29">
              <a:extLst>
                <a:ext uri="{FF2B5EF4-FFF2-40B4-BE49-F238E27FC236}">
                  <a16:creationId xmlns:a16="http://schemas.microsoft.com/office/drawing/2014/main" id="{AC24DE28-9CF8-8C49-30CA-AB246E5ABF74}"/>
                </a:ext>
              </a:extLst>
            </p:cNvPr>
            <p:cNvSpPr txBox="1"/>
            <p:nvPr/>
          </p:nvSpPr>
          <p:spPr>
            <a:xfrm>
              <a:off x="3427192" y="3220090"/>
              <a:ext cx="1304314" cy="477054"/>
            </a:xfrm>
            <a:prstGeom prst="rect">
              <a:avLst/>
            </a:prstGeom>
            <a:noFill/>
          </p:spPr>
          <p:txBody>
            <a:bodyPr wrap="square" rtlCol="0">
              <a:spAutoFit/>
            </a:bodyPr>
            <a:lstStyle/>
            <a:p>
              <a:r>
                <a:rPr lang="en-US" sz="2500" b="1" dirty="0"/>
                <a:t>AFRICA</a:t>
              </a:r>
            </a:p>
          </p:txBody>
        </p:sp>
        <p:sp>
          <p:nvSpPr>
            <p:cNvPr id="31" name="TextBox 30">
              <a:extLst>
                <a:ext uri="{FF2B5EF4-FFF2-40B4-BE49-F238E27FC236}">
                  <a16:creationId xmlns:a16="http://schemas.microsoft.com/office/drawing/2014/main" id="{3EC2B6BA-3947-81C6-5608-FFA942254408}"/>
                </a:ext>
              </a:extLst>
            </p:cNvPr>
            <p:cNvSpPr txBox="1"/>
            <p:nvPr/>
          </p:nvSpPr>
          <p:spPr>
            <a:xfrm>
              <a:off x="7418878" y="3176447"/>
              <a:ext cx="1304314" cy="477054"/>
            </a:xfrm>
            <a:prstGeom prst="rect">
              <a:avLst/>
            </a:prstGeom>
            <a:noFill/>
          </p:spPr>
          <p:txBody>
            <a:bodyPr wrap="square" rtlCol="0">
              <a:spAutoFit/>
            </a:bodyPr>
            <a:lstStyle/>
            <a:p>
              <a:r>
                <a:rPr lang="en-US" sz="2500" b="1" dirty="0"/>
                <a:t>ASIA</a:t>
              </a:r>
            </a:p>
          </p:txBody>
        </p:sp>
        <p:sp>
          <p:nvSpPr>
            <p:cNvPr id="32" name="TextBox 31">
              <a:extLst>
                <a:ext uri="{FF2B5EF4-FFF2-40B4-BE49-F238E27FC236}">
                  <a16:creationId xmlns:a16="http://schemas.microsoft.com/office/drawing/2014/main" id="{01E29206-9A75-F036-5EE8-6EBF535BA869}"/>
                </a:ext>
              </a:extLst>
            </p:cNvPr>
            <p:cNvSpPr txBox="1"/>
            <p:nvPr/>
          </p:nvSpPr>
          <p:spPr>
            <a:xfrm>
              <a:off x="11209141" y="3220090"/>
              <a:ext cx="1304314" cy="477054"/>
            </a:xfrm>
            <a:prstGeom prst="rect">
              <a:avLst/>
            </a:prstGeom>
            <a:noFill/>
          </p:spPr>
          <p:txBody>
            <a:bodyPr wrap="square" rtlCol="0">
              <a:spAutoFit/>
            </a:bodyPr>
            <a:lstStyle/>
            <a:p>
              <a:r>
                <a:rPr lang="en-US" sz="2500" b="1" dirty="0"/>
                <a:t>EUROPE</a:t>
              </a:r>
            </a:p>
          </p:txBody>
        </p:sp>
        <p:sp>
          <p:nvSpPr>
            <p:cNvPr id="33" name="TextBox 32">
              <a:extLst>
                <a:ext uri="{FF2B5EF4-FFF2-40B4-BE49-F238E27FC236}">
                  <a16:creationId xmlns:a16="http://schemas.microsoft.com/office/drawing/2014/main" id="{454250BC-BBA8-7DAF-0DBA-73C536949427}"/>
                </a:ext>
              </a:extLst>
            </p:cNvPr>
            <p:cNvSpPr txBox="1"/>
            <p:nvPr/>
          </p:nvSpPr>
          <p:spPr>
            <a:xfrm>
              <a:off x="11044801" y="7180120"/>
              <a:ext cx="1905000" cy="477054"/>
            </a:xfrm>
            <a:prstGeom prst="rect">
              <a:avLst/>
            </a:prstGeom>
            <a:noFill/>
          </p:spPr>
          <p:txBody>
            <a:bodyPr wrap="square" rtlCol="0">
              <a:spAutoFit/>
            </a:bodyPr>
            <a:lstStyle/>
            <a:p>
              <a:r>
                <a:rPr lang="en-US" sz="2500" b="1" dirty="0"/>
                <a:t>S. AMERICA</a:t>
              </a:r>
            </a:p>
          </p:txBody>
        </p:sp>
        <p:sp>
          <p:nvSpPr>
            <p:cNvPr id="34" name="TextBox 33">
              <a:extLst>
                <a:ext uri="{FF2B5EF4-FFF2-40B4-BE49-F238E27FC236}">
                  <a16:creationId xmlns:a16="http://schemas.microsoft.com/office/drawing/2014/main" id="{CDBEEDB8-97B5-BC3B-A7BE-ACDEB0376BF4}"/>
                </a:ext>
              </a:extLst>
            </p:cNvPr>
            <p:cNvSpPr txBox="1"/>
            <p:nvPr/>
          </p:nvSpPr>
          <p:spPr>
            <a:xfrm>
              <a:off x="3185585" y="7180120"/>
              <a:ext cx="1905000" cy="477054"/>
            </a:xfrm>
            <a:prstGeom prst="rect">
              <a:avLst/>
            </a:prstGeom>
            <a:noFill/>
          </p:spPr>
          <p:txBody>
            <a:bodyPr wrap="square" rtlCol="0">
              <a:spAutoFit/>
            </a:bodyPr>
            <a:lstStyle/>
            <a:p>
              <a:r>
                <a:rPr lang="en-US" sz="2500" b="1" dirty="0"/>
                <a:t>N. AMERICA</a:t>
              </a:r>
            </a:p>
          </p:txBody>
        </p:sp>
      </p:grpSp>
    </p:spTree>
    <p:extLst>
      <p:ext uri="{BB962C8B-B14F-4D97-AF65-F5344CB8AC3E}">
        <p14:creationId xmlns:p14="http://schemas.microsoft.com/office/powerpoint/2010/main" val="394227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AAEB-A35F-EAC6-B477-F0A033E23080}"/>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EAD07F6E-612A-E46D-E6A2-F0F492BBE5AF}"/>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9B1B1F21-C1F7-1980-A193-D9F0FD21E4C7}"/>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B2128FCC-39CB-3599-5685-562CA6E96D3A}"/>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a:extLst>
              <a:ext uri="{FF2B5EF4-FFF2-40B4-BE49-F238E27FC236}">
                <a16:creationId xmlns:a16="http://schemas.microsoft.com/office/drawing/2014/main" id="{49559C86-8D98-1640-CE0B-EF9B423A151E}"/>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8BEB4D98-3077-01B0-0F88-6DABD716D807}"/>
              </a:ext>
            </a:extLst>
          </p:cNvPr>
          <p:cNvSpPr txBox="1"/>
          <p:nvPr/>
        </p:nvSpPr>
        <p:spPr>
          <a:xfrm>
            <a:off x="3885241" y="1185084"/>
            <a:ext cx="10517519" cy="1744517"/>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F4B4D213-E795-641C-9966-D33A29DC2C44}"/>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D4977CF9-A35A-7347-7BDB-6226D3900763}"/>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0" name="Group 19">
            <a:extLst>
              <a:ext uri="{FF2B5EF4-FFF2-40B4-BE49-F238E27FC236}">
                <a16:creationId xmlns:a16="http://schemas.microsoft.com/office/drawing/2014/main" id="{6FFEAE01-2848-A4CD-47F0-A06E4F383295}"/>
              </a:ext>
            </a:extLst>
          </p:cNvPr>
          <p:cNvGrpSpPr/>
          <p:nvPr/>
        </p:nvGrpSpPr>
        <p:grpSpPr>
          <a:xfrm>
            <a:off x="506244" y="2929601"/>
            <a:ext cx="8151817" cy="5934213"/>
            <a:chOff x="506244" y="2929601"/>
            <a:chExt cx="8151817" cy="5934213"/>
          </a:xfrm>
        </p:grpSpPr>
        <p:pic>
          <p:nvPicPr>
            <p:cNvPr id="16" name="Picture 15">
              <a:extLst>
                <a:ext uri="{FF2B5EF4-FFF2-40B4-BE49-F238E27FC236}">
                  <a16:creationId xmlns:a16="http://schemas.microsoft.com/office/drawing/2014/main" id="{EA4F7214-AE30-896E-656C-C3F1955747B9}"/>
                </a:ext>
              </a:extLst>
            </p:cNvPr>
            <p:cNvPicPr>
              <a:picLocks noChangeAspect="1"/>
            </p:cNvPicPr>
            <p:nvPr/>
          </p:nvPicPr>
          <p:blipFill>
            <a:blip r:embed="rId9"/>
            <a:stretch>
              <a:fillRect/>
            </a:stretch>
          </p:blipFill>
          <p:spPr>
            <a:xfrm>
              <a:off x="506244" y="2929601"/>
              <a:ext cx="8151817" cy="5934213"/>
            </a:xfrm>
            <a:prstGeom prst="rect">
              <a:avLst/>
            </a:prstGeom>
          </p:spPr>
        </p:pic>
        <p:sp>
          <p:nvSpPr>
            <p:cNvPr id="10" name="TextBox 9">
              <a:extLst>
                <a:ext uri="{FF2B5EF4-FFF2-40B4-BE49-F238E27FC236}">
                  <a16:creationId xmlns:a16="http://schemas.microsoft.com/office/drawing/2014/main" id="{B51827AD-4F2B-66C4-6A6E-36FE76FF8A93}"/>
                </a:ext>
              </a:extLst>
            </p:cNvPr>
            <p:cNvSpPr txBox="1"/>
            <p:nvPr/>
          </p:nvSpPr>
          <p:spPr>
            <a:xfrm>
              <a:off x="5330742" y="3261086"/>
              <a:ext cx="1828800" cy="784830"/>
            </a:xfrm>
            <a:prstGeom prst="rect">
              <a:avLst/>
            </a:prstGeom>
            <a:noFill/>
          </p:spPr>
          <p:txBody>
            <a:bodyPr wrap="square" rtlCol="0">
              <a:spAutoFit/>
            </a:bodyPr>
            <a:lstStyle/>
            <a:p>
              <a:r>
                <a:rPr lang="en-US" sz="4500" b="1" dirty="0"/>
                <a:t>GCC</a:t>
              </a:r>
            </a:p>
          </p:txBody>
        </p:sp>
      </p:grpSp>
      <p:sp>
        <p:nvSpPr>
          <p:cNvPr id="18" name="Freeform 10">
            <a:extLst>
              <a:ext uri="{FF2B5EF4-FFF2-40B4-BE49-F238E27FC236}">
                <a16:creationId xmlns:a16="http://schemas.microsoft.com/office/drawing/2014/main" id="{E788E7CF-5747-1B3C-AF95-67A8903BBD37}"/>
              </a:ext>
            </a:extLst>
          </p:cNvPr>
          <p:cNvSpPr/>
          <p:nvPr/>
        </p:nvSpPr>
        <p:spPr>
          <a:xfrm>
            <a:off x="9503156" y="3420995"/>
            <a:ext cx="7616459" cy="4375493"/>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600" dirty="0"/>
              <a:t>Mapping the plants shows us where energy infrastructure is concentrated. Asia has large clusters of fossil fuel plants, while Europe and North America show higher renewable penetration. Geography and resource availability play a big role in shaping these patterns.</a:t>
            </a:r>
            <a:endParaRPr lang="en-US" sz="3500" b="1" spc="89" dirty="0">
              <a:solidFill>
                <a:srgbClr val="333333"/>
              </a:solidFill>
              <a:latin typeface="Serithai Bold"/>
              <a:cs typeface="Serithai Bold"/>
            </a:endParaRPr>
          </a:p>
        </p:txBody>
      </p:sp>
    </p:spTree>
    <p:extLst>
      <p:ext uri="{BB962C8B-B14F-4D97-AF65-F5344CB8AC3E}">
        <p14:creationId xmlns:p14="http://schemas.microsoft.com/office/powerpoint/2010/main" val="1200471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1030" y="1185084"/>
            <a:ext cx="6545941"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Time Trends</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385844" y="2943443"/>
            <a:ext cx="3820278" cy="4286705"/>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4" name="TextBox 14"/>
          <p:cNvSpPr txBox="1"/>
          <p:nvPr/>
        </p:nvSpPr>
        <p:spPr>
          <a:xfrm>
            <a:off x="7233861" y="2943443"/>
            <a:ext cx="3820278" cy="4286705"/>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8" name="TextBox 18"/>
          <p:cNvSpPr txBox="1"/>
          <p:nvPr/>
        </p:nvSpPr>
        <p:spPr>
          <a:xfrm>
            <a:off x="12081878" y="2943443"/>
            <a:ext cx="3820278" cy="4286705"/>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9" name="Freeform 19"/>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8" name="Picture 7">
            <a:extLst>
              <a:ext uri="{FF2B5EF4-FFF2-40B4-BE49-F238E27FC236}">
                <a16:creationId xmlns:a16="http://schemas.microsoft.com/office/drawing/2014/main" id="{E7A36D64-D348-D375-0652-0A075D9D6A4A}"/>
              </a:ext>
            </a:extLst>
          </p:cNvPr>
          <p:cNvPicPr>
            <a:picLocks noChangeAspect="1"/>
          </p:cNvPicPr>
          <p:nvPr/>
        </p:nvPicPr>
        <p:blipFill>
          <a:blip r:embed="rId9"/>
          <a:srcRect l="439" r="670" b="846"/>
          <a:stretch>
            <a:fillRect/>
          </a:stretch>
        </p:blipFill>
        <p:spPr>
          <a:xfrm>
            <a:off x="2099041" y="1856536"/>
            <a:ext cx="14706600" cy="83165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0536D-A2B6-1375-5729-17AC3720A11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54F7935-AC48-6114-255D-AFA85941F35B}"/>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3A8BA2E8-959E-7C50-0232-D10E635A1609}"/>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F7EEAD7B-2A0B-8E59-0F3E-A5C7B945AC82}"/>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a:extLst>
              <a:ext uri="{FF2B5EF4-FFF2-40B4-BE49-F238E27FC236}">
                <a16:creationId xmlns:a16="http://schemas.microsoft.com/office/drawing/2014/main" id="{09669381-C3C7-AFDC-91D9-D415D0DB5BF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a:extLst>
              <a:ext uri="{FF2B5EF4-FFF2-40B4-BE49-F238E27FC236}">
                <a16:creationId xmlns:a16="http://schemas.microsoft.com/office/drawing/2014/main" id="{B65465E1-899C-30B8-1AB2-F1F312ADB9A7}"/>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 name="TextBox 2">
            <a:extLst>
              <a:ext uri="{FF2B5EF4-FFF2-40B4-BE49-F238E27FC236}">
                <a16:creationId xmlns:a16="http://schemas.microsoft.com/office/drawing/2014/main" id="{4A9EEF49-06A9-B6CF-5875-AB50B2E7A6E8}"/>
              </a:ext>
            </a:extLst>
          </p:cNvPr>
          <p:cNvSpPr txBox="1"/>
          <p:nvPr/>
        </p:nvSpPr>
        <p:spPr>
          <a:xfrm>
            <a:off x="5871030" y="1185084"/>
            <a:ext cx="6545941"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Time Trends</a:t>
            </a:r>
          </a:p>
        </p:txBody>
      </p:sp>
      <p:sp>
        <p:nvSpPr>
          <p:cNvPr id="20" name="Freeform 20">
            <a:extLst>
              <a:ext uri="{FF2B5EF4-FFF2-40B4-BE49-F238E27FC236}">
                <a16:creationId xmlns:a16="http://schemas.microsoft.com/office/drawing/2014/main" id="{7F0B726C-D41E-726B-67F4-72158A4A446B}"/>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7" name="Group 26">
            <a:extLst>
              <a:ext uri="{FF2B5EF4-FFF2-40B4-BE49-F238E27FC236}">
                <a16:creationId xmlns:a16="http://schemas.microsoft.com/office/drawing/2014/main" id="{93815205-38AB-9CB3-FB15-3D22B5B4AD10}"/>
              </a:ext>
            </a:extLst>
          </p:cNvPr>
          <p:cNvGrpSpPr/>
          <p:nvPr/>
        </p:nvGrpSpPr>
        <p:grpSpPr>
          <a:xfrm>
            <a:off x="1219200" y="1954655"/>
            <a:ext cx="10816194" cy="7467600"/>
            <a:chOff x="1219200" y="1954655"/>
            <a:chExt cx="10816194" cy="7467600"/>
          </a:xfrm>
        </p:grpSpPr>
        <p:grpSp>
          <p:nvGrpSpPr>
            <p:cNvPr id="25" name="Group 24">
              <a:extLst>
                <a:ext uri="{FF2B5EF4-FFF2-40B4-BE49-F238E27FC236}">
                  <a16:creationId xmlns:a16="http://schemas.microsoft.com/office/drawing/2014/main" id="{A1CDDBEA-5B3F-5A55-3052-0604D1437491}"/>
                </a:ext>
              </a:extLst>
            </p:cNvPr>
            <p:cNvGrpSpPr/>
            <p:nvPr/>
          </p:nvGrpSpPr>
          <p:grpSpPr>
            <a:xfrm>
              <a:off x="1219200" y="1954655"/>
              <a:ext cx="10816194" cy="7467600"/>
              <a:chOff x="1333489" y="1802528"/>
              <a:chExt cx="13325524" cy="9674587"/>
            </a:xfrm>
          </p:grpSpPr>
          <p:pic>
            <p:nvPicPr>
              <p:cNvPr id="9" name="Picture 8">
                <a:extLst>
                  <a:ext uri="{FF2B5EF4-FFF2-40B4-BE49-F238E27FC236}">
                    <a16:creationId xmlns:a16="http://schemas.microsoft.com/office/drawing/2014/main" id="{D6DB0277-A516-3221-404F-3DABDB7E0C18}"/>
                  </a:ext>
                </a:extLst>
              </p:cNvPr>
              <p:cNvPicPr>
                <a:picLocks noChangeAspect="1"/>
              </p:cNvPicPr>
              <p:nvPr/>
            </p:nvPicPr>
            <p:blipFill>
              <a:blip r:embed="rId9"/>
              <a:srcRect l="7829" r="31374"/>
              <a:stretch>
                <a:fillRect/>
              </a:stretch>
            </p:blipFill>
            <p:spPr>
              <a:xfrm>
                <a:off x="2305686" y="1802528"/>
                <a:ext cx="4317787" cy="4948178"/>
              </a:xfrm>
              <a:prstGeom prst="rect">
                <a:avLst/>
              </a:prstGeom>
            </p:spPr>
          </p:pic>
          <p:pic>
            <p:nvPicPr>
              <p:cNvPr id="13" name="Picture 12">
                <a:extLst>
                  <a:ext uri="{FF2B5EF4-FFF2-40B4-BE49-F238E27FC236}">
                    <a16:creationId xmlns:a16="http://schemas.microsoft.com/office/drawing/2014/main" id="{53FEED16-6B96-CAA2-53BF-55AEC31CB575}"/>
                  </a:ext>
                </a:extLst>
              </p:cNvPr>
              <p:cNvPicPr>
                <a:picLocks noChangeAspect="1"/>
              </p:cNvPicPr>
              <p:nvPr/>
            </p:nvPicPr>
            <p:blipFill>
              <a:blip r:embed="rId10"/>
              <a:srcRect r="35057"/>
              <a:stretch>
                <a:fillRect/>
              </a:stretch>
            </p:blipFill>
            <p:spPr>
              <a:xfrm>
                <a:off x="6921456" y="1807657"/>
                <a:ext cx="4794511" cy="4943049"/>
              </a:xfrm>
              <a:prstGeom prst="rect">
                <a:avLst/>
              </a:prstGeom>
            </p:spPr>
          </p:pic>
          <p:pic>
            <p:nvPicPr>
              <p:cNvPr id="17" name="Picture 16">
                <a:extLst>
                  <a:ext uri="{FF2B5EF4-FFF2-40B4-BE49-F238E27FC236}">
                    <a16:creationId xmlns:a16="http://schemas.microsoft.com/office/drawing/2014/main" id="{AC7B8143-3FF1-DAD5-A659-6AC0B60A46A6}"/>
                  </a:ext>
                </a:extLst>
              </p:cNvPr>
              <p:cNvPicPr>
                <a:picLocks noChangeAspect="1"/>
              </p:cNvPicPr>
              <p:nvPr/>
            </p:nvPicPr>
            <p:blipFill>
              <a:blip r:embed="rId11"/>
              <a:srcRect t="4284" r="26186"/>
              <a:stretch>
                <a:fillRect/>
              </a:stretch>
            </p:blipFill>
            <p:spPr>
              <a:xfrm>
                <a:off x="1333489" y="6424136"/>
                <a:ext cx="5790090" cy="5052979"/>
              </a:xfrm>
              <a:prstGeom prst="rect">
                <a:avLst/>
              </a:prstGeom>
            </p:spPr>
          </p:pic>
          <p:pic>
            <p:nvPicPr>
              <p:cNvPr id="22" name="Picture 21">
                <a:extLst>
                  <a:ext uri="{FF2B5EF4-FFF2-40B4-BE49-F238E27FC236}">
                    <a16:creationId xmlns:a16="http://schemas.microsoft.com/office/drawing/2014/main" id="{02AA9E33-E116-24D0-53F3-300422C37790}"/>
                  </a:ext>
                </a:extLst>
              </p:cNvPr>
              <p:cNvPicPr>
                <a:picLocks noChangeAspect="1"/>
              </p:cNvPicPr>
              <p:nvPr/>
            </p:nvPicPr>
            <p:blipFill>
              <a:blip r:embed="rId12"/>
              <a:srcRect r="34764"/>
              <a:stretch>
                <a:fillRect/>
              </a:stretch>
            </p:blipFill>
            <p:spPr>
              <a:xfrm>
                <a:off x="7037978" y="6825707"/>
                <a:ext cx="4763591" cy="4552418"/>
              </a:xfrm>
              <a:prstGeom prst="rect">
                <a:avLst/>
              </a:prstGeom>
            </p:spPr>
          </p:pic>
          <p:pic>
            <p:nvPicPr>
              <p:cNvPr id="24" name="Picture 23">
                <a:extLst>
                  <a:ext uri="{FF2B5EF4-FFF2-40B4-BE49-F238E27FC236}">
                    <a16:creationId xmlns:a16="http://schemas.microsoft.com/office/drawing/2014/main" id="{5ADBFA35-BD3B-D498-AC6F-794A10559F5F}"/>
                  </a:ext>
                </a:extLst>
              </p:cNvPr>
              <p:cNvPicPr>
                <a:picLocks noChangeAspect="1"/>
              </p:cNvPicPr>
              <p:nvPr/>
            </p:nvPicPr>
            <p:blipFill>
              <a:blip r:embed="rId12"/>
              <a:srcRect l="69324"/>
              <a:stretch>
                <a:fillRect/>
              </a:stretch>
            </p:blipFill>
            <p:spPr>
              <a:xfrm>
                <a:off x="11616870" y="3336570"/>
                <a:ext cx="3042143" cy="6182588"/>
              </a:xfrm>
              <a:prstGeom prst="rect">
                <a:avLst/>
              </a:prstGeom>
            </p:spPr>
          </p:pic>
        </p:grpSp>
        <p:sp>
          <p:nvSpPr>
            <p:cNvPr id="11" name="TextBox 10">
              <a:extLst>
                <a:ext uri="{FF2B5EF4-FFF2-40B4-BE49-F238E27FC236}">
                  <a16:creationId xmlns:a16="http://schemas.microsoft.com/office/drawing/2014/main" id="{197825B0-4124-40B9-D04E-9C4EDE6A5982}"/>
                </a:ext>
              </a:extLst>
            </p:cNvPr>
            <p:cNvSpPr txBox="1"/>
            <p:nvPr/>
          </p:nvSpPr>
          <p:spPr>
            <a:xfrm>
              <a:off x="3057383" y="4254510"/>
              <a:ext cx="1905000" cy="369332"/>
            </a:xfrm>
            <a:prstGeom prst="rect">
              <a:avLst/>
            </a:prstGeom>
            <a:noFill/>
          </p:spPr>
          <p:txBody>
            <a:bodyPr wrap="square" rtlCol="0">
              <a:spAutoFit/>
            </a:bodyPr>
            <a:lstStyle/>
            <a:p>
              <a:r>
                <a:rPr lang="en-US" b="1" dirty="0"/>
                <a:t>1900-1980</a:t>
              </a:r>
            </a:p>
          </p:txBody>
        </p:sp>
        <p:sp>
          <p:nvSpPr>
            <p:cNvPr id="15" name="TextBox 14">
              <a:extLst>
                <a:ext uri="{FF2B5EF4-FFF2-40B4-BE49-F238E27FC236}">
                  <a16:creationId xmlns:a16="http://schemas.microsoft.com/office/drawing/2014/main" id="{2A5552EC-A103-F917-8DAC-A7CC25534E43}"/>
                </a:ext>
              </a:extLst>
            </p:cNvPr>
            <p:cNvSpPr txBox="1"/>
            <p:nvPr/>
          </p:nvSpPr>
          <p:spPr>
            <a:xfrm>
              <a:off x="7037827" y="4285258"/>
              <a:ext cx="1905000" cy="369332"/>
            </a:xfrm>
            <a:prstGeom prst="rect">
              <a:avLst/>
            </a:prstGeom>
            <a:noFill/>
          </p:spPr>
          <p:txBody>
            <a:bodyPr wrap="square" rtlCol="0">
              <a:spAutoFit/>
            </a:bodyPr>
            <a:lstStyle/>
            <a:p>
              <a:r>
                <a:rPr lang="en-US" b="1" dirty="0"/>
                <a:t>1980 - 1999</a:t>
              </a:r>
            </a:p>
          </p:txBody>
        </p:sp>
        <p:sp>
          <p:nvSpPr>
            <p:cNvPr id="18" name="TextBox 17">
              <a:extLst>
                <a:ext uri="{FF2B5EF4-FFF2-40B4-BE49-F238E27FC236}">
                  <a16:creationId xmlns:a16="http://schemas.microsoft.com/office/drawing/2014/main" id="{9452838A-D9E4-CA00-D909-0798F785DB0D}"/>
                </a:ext>
              </a:extLst>
            </p:cNvPr>
            <p:cNvSpPr txBox="1"/>
            <p:nvPr/>
          </p:nvSpPr>
          <p:spPr>
            <a:xfrm>
              <a:off x="7137241" y="7909741"/>
              <a:ext cx="1905000" cy="369332"/>
            </a:xfrm>
            <a:prstGeom prst="rect">
              <a:avLst/>
            </a:prstGeom>
            <a:noFill/>
          </p:spPr>
          <p:txBody>
            <a:bodyPr wrap="square" rtlCol="0">
              <a:spAutoFit/>
            </a:bodyPr>
            <a:lstStyle/>
            <a:p>
              <a:r>
                <a:rPr lang="en-US" b="1" dirty="0"/>
                <a:t>2010 - 2020</a:t>
              </a:r>
            </a:p>
          </p:txBody>
        </p:sp>
        <p:sp>
          <p:nvSpPr>
            <p:cNvPr id="23" name="TextBox 22">
              <a:extLst>
                <a:ext uri="{FF2B5EF4-FFF2-40B4-BE49-F238E27FC236}">
                  <a16:creationId xmlns:a16="http://schemas.microsoft.com/office/drawing/2014/main" id="{2D099A60-904B-4912-B839-AC1101984C17}"/>
                </a:ext>
              </a:extLst>
            </p:cNvPr>
            <p:cNvSpPr txBox="1"/>
            <p:nvPr/>
          </p:nvSpPr>
          <p:spPr>
            <a:xfrm>
              <a:off x="3025699" y="7909741"/>
              <a:ext cx="1905000" cy="369332"/>
            </a:xfrm>
            <a:prstGeom prst="rect">
              <a:avLst/>
            </a:prstGeom>
            <a:noFill/>
          </p:spPr>
          <p:txBody>
            <a:bodyPr wrap="square" rtlCol="0">
              <a:spAutoFit/>
            </a:bodyPr>
            <a:lstStyle/>
            <a:p>
              <a:r>
                <a:rPr lang="en-US" b="1" dirty="0"/>
                <a:t>1999 - 2010</a:t>
              </a:r>
            </a:p>
          </p:txBody>
        </p:sp>
      </p:grpSp>
      <p:sp>
        <p:nvSpPr>
          <p:cNvPr id="26" name="Freeform 10">
            <a:extLst>
              <a:ext uri="{FF2B5EF4-FFF2-40B4-BE49-F238E27FC236}">
                <a16:creationId xmlns:a16="http://schemas.microsoft.com/office/drawing/2014/main" id="{BAD0A680-5F3E-0958-EE07-85F54015DDA9}"/>
              </a:ext>
            </a:extLst>
          </p:cNvPr>
          <p:cNvSpPr/>
          <p:nvPr/>
        </p:nvSpPr>
        <p:spPr>
          <a:xfrm>
            <a:off x="12228178" y="4029962"/>
            <a:ext cx="5715000" cy="2414864"/>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600" dirty="0"/>
              <a:t>the global energy transition is underway, but progress is uneven. The data shows clear opportunities for renewables</a:t>
            </a:r>
            <a:endParaRPr lang="en-US" sz="3500" b="1" spc="89" dirty="0">
              <a:solidFill>
                <a:srgbClr val="333333"/>
              </a:solidFill>
              <a:latin typeface="Serithai Bold"/>
              <a:cs typeface="Serithai Bold"/>
            </a:endParaRPr>
          </a:p>
        </p:txBody>
      </p:sp>
    </p:spTree>
    <p:extLst>
      <p:ext uri="{BB962C8B-B14F-4D97-AF65-F5344CB8AC3E}">
        <p14:creationId xmlns:p14="http://schemas.microsoft.com/office/powerpoint/2010/main" val="121698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1030" y="1185084"/>
            <a:ext cx="6545941" cy="885799"/>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Conclusion</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01909" y="1881831"/>
            <a:ext cx="12511572" cy="5611980"/>
            <a:chOff x="-509351" y="-74625"/>
            <a:chExt cx="1695336" cy="1478052"/>
          </a:xfrm>
        </p:grpSpPr>
        <p:sp>
          <p:nvSpPr>
            <p:cNvPr id="12" name="Freeform 12"/>
            <p:cNvSpPr/>
            <p:nvPr/>
          </p:nvSpPr>
          <p:spPr>
            <a:xfrm>
              <a:off x="0" y="0"/>
              <a:ext cx="1185985" cy="1403427"/>
            </a:xfrm>
            <a:custGeom>
              <a:avLst/>
              <a:gdLst/>
              <a:ahLst/>
              <a:cxnLst/>
              <a:rect l="l" t="t" r="r" b="b"/>
              <a:pathLst>
                <a:path w="1185985" h="1403427">
                  <a:moveTo>
                    <a:pt x="87038" y="0"/>
                  </a:moveTo>
                  <a:lnTo>
                    <a:pt x="1098948" y="0"/>
                  </a:lnTo>
                  <a:cubicBezTo>
                    <a:pt x="1147017" y="0"/>
                    <a:pt x="1185985" y="38968"/>
                    <a:pt x="1185985" y="87038"/>
                  </a:cubicBezTo>
                  <a:lnTo>
                    <a:pt x="1185985" y="1316389"/>
                  </a:lnTo>
                  <a:cubicBezTo>
                    <a:pt x="1185985" y="1339473"/>
                    <a:pt x="1176815" y="1361612"/>
                    <a:pt x="1160493" y="1377934"/>
                  </a:cubicBezTo>
                  <a:cubicBezTo>
                    <a:pt x="1144170" y="1394257"/>
                    <a:pt x="1122031" y="1403427"/>
                    <a:pt x="1098948" y="1403427"/>
                  </a:cubicBezTo>
                  <a:lnTo>
                    <a:pt x="87038" y="1403427"/>
                  </a:lnTo>
                  <a:cubicBezTo>
                    <a:pt x="63954" y="1403427"/>
                    <a:pt x="41816" y="1394257"/>
                    <a:pt x="25493" y="1377934"/>
                  </a:cubicBezTo>
                  <a:cubicBezTo>
                    <a:pt x="9170" y="1361612"/>
                    <a:pt x="0" y="1339473"/>
                    <a:pt x="0" y="1316389"/>
                  </a:cubicBezTo>
                  <a:lnTo>
                    <a:pt x="0" y="87038"/>
                  </a:lnTo>
                  <a:cubicBezTo>
                    <a:pt x="0" y="63954"/>
                    <a:pt x="9170" y="41816"/>
                    <a:pt x="25493" y="25493"/>
                  </a:cubicBezTo>
                  <a:cubicBezTo>
                    <a:pt x="41816" y="9170"/>
                    <a:pt x="63954" y="0"/>
                    <a:pt x="87038" y="0"/>
                  </a:cubicBezTo>
                  <a:close/>
                </a:path>
              </a:pathLst>
            </a:custGeom>
            <a:solidFill>
              <a:srgbClr val="508241"/>
            </a:solidFill>
          </p:spPr>
        </p:sp>
        <p:sp>
          <p:nvSpPr>
            <p:cNvPr id="13" name="TextBox 13"/>
            <p:cNvSpPr txBox="1"/>
            <p:nvPr/>
          </p:nvSpPr>
          <p:spPr>
            <a:xfrm>
              <a:off x="-509351" y="-74625"/>
              <a:ext cx="1185985" cy="144152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5020929" y="2856025"/>
            <a:ext cx="8246142" cy="4010713"/>
          </a:xfrm>
          <a:prstGeom prst="rect">
            <a:avLst/>
          </a:prstGeom>
        </p:spPr>
        <p:txBody>
          <a:bodyPr wrap="square" lIns="0" tIns="0" rIns="0" bIns="0" rtlCol="0" anchor="t">
            <a:spAutoFit/>
          </a:bodyPr>
          <a:lstStyle/>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Global energy transition is underway but uneven</a:t>
            </a:r>
          </a:p>
          <a:p>
            <a:pPr>
              <a:lnSpc>
                <a:spcPts val="3124"/>
              </a:lnSpc>
            </a:pPr>
            <a:endParaRPr lang="en-US" sz="3500" spc="24" dirty="0">
              <a:solidFill>
                <a:srgbClr val="FFFFFF"/>
              </a:solidFill>
              <a:latin typeface="Arial" panose="020B0604020202020204" pitchFamily="34" charset="0"/>
              <a:ea typeface="Serithai"/>
              <a:cs typeface="Arial" panose="020B0604020202020204" pitchFamily="34" charset="0"/>
              <a:sym typeface="Serithai"/>
            </a:endParaRPr>
          </a:p>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Although the world is transitioning, a single non-renewable plant produced far more than a renewable based plant</a:t>
            </a:r>
          </a:p>
          <a:p>
            <a:pPr>
              <a:lnSpc>
                <a:spcPts val="3124"/>
              </a:lnSpc>
            </a:pPr>
            <a:endParaRPr lang="en-US" sz="3500" spc="24" dirty="0">
              <a:solidFill>
                <a:srgbClr val="FFFFFF"/>
              </a:solidFill>
              <a:latin typeface="Arial" panose="020B0604020202020204" pitchFamily="34" charset="0"/>
              <a:ea typeface="Serithai"/>
              <a:cs typeface="Arial" panose="020B0604020202020204" pitchFamily="34" charset="0"/>
              <a:sym typeface="Serithai"/>
            </a:endParaRPr>
          </a:p>
          <a:p>
            <a:pPr marL="342900" indent="-342900">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Data is showing clear opportunities for renewables specially in 3</a:t>
            </a:r>
            <a:r>
              <a:rPr lang="en-US" sz="3500" spc="24" baseline="30000" dirty="0">
                <a:solidFill>
                  <a:srgbClr val="FFFFFF"/>
                </a:solidFill>
                <a:latin typeface="Arial" panose="020B0604020202020204" pitchFamily="34" charset="0"/>
                <a:ea typeface="Serithai"/>
                <a:cs typeface="Arial" panose="020B0604020202020204" pitchFamily="34" charset="0"/>
                <a:sym typeface="Serithai"/>
              </a:rPr>
              <a:t>rd</a:t>
            </a:r>
            <a:r>
              <a:rPr lang="en-US" sz="3500" spc="24" dirty="0">
                <a:solidFill>
                  <a:srgbClr val="FFFFFF"/>
                </a:solidFill>
                <a:latin typeface="Arial" panose="020B0604020202020204" pitchFamily="34" charset="0"/>
                <a:ea typeface="Serithai"/>
                <a:cs typeface="Arial" panose="020B0604020202020204" pitchFamily="34" charset="0"/>
                <a:sym typeface="Serithai"/>
              </a:rPr>
              <a:t> world countries and Africa specifically</a:t>
            </a:r>
          </a:p>
        </p:txBody>
      </p:sp>
      <p:sp>
        <p:nvSpPr>
          <p:cNvPr id="16" name="Freeform 16"/>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02677" y="1028700"/>
            <a:ext cx="7661502" cy="865622"/>
          </a:xfrm>
          <a:prstGeom prst="rect">
            <a:avLst/>
          </a:prstGeom>
        </p:spPr>
        <p:txBody>
          <a:bodyPr wrap="square" lIns="0" tIns="0" rIns="0" bIns="0" rtlCol="0" anchor="t">
            <a:spAutoFit/>
          </a:bodyPr>
          <a:lstStyle/>
          <a:p>
            <a:pPr algn="ctr">
              <a:lnSpc>
                <a:spcPts val="6641"/>
              </a:lnSpc>
            </a:pPr>
            <a:r>
              <a:rPr lang="en-US" sz="6000" b="1" dirty="0">
                <a:solidFill>
                  <a:srgbClr val="003C25"/>
                </a:solidFill>
                <a:latin typeface="Petchlamoon Bold"/>
                <a:ea typeface="Petchlamoon Bold"/>
                <a:cs typeface="Petchlamoon Bold"/>
                <a:sym typeface="Petchlamoon Bold"/>
              </a:rPr>
              <a:t>Recommendations</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7" name="Group 11">
            <a:extLst>
              <a:ext uri="{FF2B5EF4-FFF2-40B4-BE49-F238E27FC236}">
                <a16:creationId xmlns:a16="http://schemas.microsoft.com/office/drawing/2014/main" id="{35092A77-6FA5-E8D4-605D-793CE45D7C95}"/>
              </a:ext>
            </a:extLst>
          </p:cNvPr>
          <p:cNvGrpSpPr/>
          <p:nvPr/>
        </p:nvGrpSpPr>
        <p:grpSpPr>
          <a:xfrm>
            <a:off x="12075055" y="2640187"/>
            <a:ext cx="5343695" cy="5153341"/>
            <a:chOff x="0" y="0"/>
            <a:chExt cx="1128334" cy="1357258"/>
          </a:xfrm>
        </p:grpSpPr>
        <p:sp>
          <p:nvSpPr>
            <p:cNvPr id="18" name="Freeform 12">
              <a:extLst>
                <a:ext uri="{FF2B5EF4-FFF2-40B4-BE49-F238E27FC236}">
                  <a16:creationId xmlns:a16="http://schemas.microsoft.com/office/drawing/2014/main" id="{C1826DA3-7171-5E2F-6BCB-7E38B0F514A4}"/>
                </a:ext>
              </a:extLst>
            </p:cNvPr>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19" name="TextBox 13">
              <a:extLst>
                <a:ext uri="{FF2B5EF4-FFF2-40B4-BE49-F238E27FC236}">
                  <a16:creationId xmlns:a16="http://schemas.microsoft.com/office/drawing/2014/main" id="{BA36D32D-BAEC-4006-CB95-BFBE75886629}"/>
                </a:ext>
              </a:extLst>
            </p:cNvPr>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4">
            <a:extLst>
              <a:ext uri="{FF2B5EF4-FFF2-40B4-BE49-F238E27FC236}">
                <a16:creationId xmlns:a16="http://schemas.microsoft.com/office/drawing/2014/main" id="{B7FDC169-7EFE-590E-6730-5C56977ED278}"/>
              </a:ext>
            </a:extLst>
          </p:cNvPr>
          <p:cNvSpPr txBox="1"/>
          <p:nvPr/>
        </p:nvSpPr>
        <p:spPr>
          <a:xfrm>
            <a:off x="12372605" y="3016800"/>
            <a:ext cx="4814211" cy="4805803"/>
          </a:xfrm>
          <a:prstGeom prst="rect">
            <a:avLst/>
          </a:prstGeom>
        </p:spPr>
        <p:txBody>
          <a:bodyPr wrap="square" lIns="0" tIns="0" rIns="0" bIns="0" rtlCol="0" anchor="t">
            <a:spAutoFit/>
          </a:bodyPr>
          <a:lstStyle/>
          <a:p>
            <a:pPr algn="l">
              <a:lnSpc>
                <a:spcPts val="3124"/>
              </a:lnSpc>
            </a:pPr>
            <a:r>
              <a:rPr lang="en-US" sz="4000" spc="24" dirty="0">
                <a:solidFill>
                  <a:srgbClr val="FFFFFF"/>
                </a:solidFill>
                <a:latin typeface="Serithai"/>
                <a:ea typeface="Serithai"/>
                <a:cs typeface="Serithai"/>
                <a:sym typeface="Serithai"/>
              </a:rPr>
              <a:t>NGOs:</a:t>
            </a:r>
          </a:p>
          <a:p>
            <a:pPr algn="l">
              <a:lnSpc>
                <a:spcPts val="3124"/>
              </a:lnSpc>
            </a:pPr>
            <a:endParaRPr lang="en-US" sz="4000" spc="24" dirty="0">
              <a:solidFill>
                <a:srgbClr val="FFFFFF"/>
              </a:solidFill>
              <a:latin typeface="Serithai"/>
              <a:ea typeface="Serithai"/>
              <a:cs typeface="Serithai"/>
              <a:sym typeface="Serithai"/>
            </a:endParaRPr>
          </a:p>
          <a:p>
            <a:pPr marL="342900" indent="-342900">
              <a:lnSpc>
                <a:spcPts val="3124"/>
              </a:lnSpc>
              <a:buFontTx/>
              <a:buChar char="-"/>
            </a:pPr>
            <a:r>
              <a:rPr lang="en-US" sz="3300" spc="24" dirty="0">
                <a:solidFill>
                  <a:srgbClr val="FFFFFF"/>
                </a:solidFill>
                <a:latin typeface="Arial" panose="020B0604020202020204" pitchFamily="34" charset="0"/>
                <a:ea typeface="Serithai"/>
                <a:cs typeface="Arial" panose="020B0604020202020204" pitchFamily="34" charset="0"/>
                <a:sym typeface="Serithai"/>
              </a:rPr>
              <a:t>Advocates for equitable energy access and </a:t>
            </a:r>
            <a:r>
              <a:rPr lang="fr-FR" sz="3300" spc="24" dirty="0">
                <a:solidFill>
                  <a:srgbClr val="FFFFFF"/>
                </a:solidFill>
                <a:latin typeface="Arial" panose="020B0604020202020204" pitchFamily="34" charset="0"/>
                <a:ea typeface="Serithai"/>
                <a:cs typeface="Arial" panose="020B0604020202020204" pitchFamily="34" charset="0"/>
                <a:sym typeface="Serithai"/>
              </a:rPr>
              <a:t>Encourage </a:t>
            </a:r>
            <a:r>
              <a:rPr lang="en-US" sz="3300" spc="24" noProof="0" dirty="0">
                <a:solidFill>
                  <a:srgbClr val="FFFFFF"/>
                </a:solidFill>
                <a:latin typeface="Arial" panose="020B0604020202020204" pitchFamily="34" charset="0"/>
                <a:ea typeface="Serithai"/>
                <a:cs typeface="Arial" panose="020B0604020202020204" pitchFamily="34" charset="0"/>
                <a:sym typeface="Serithai"/>
              </a:rPr>
              <a:t>regional</a:t>
            </a:r>
            <a:r>
              <a:rPr lang="fr-FR" sz="3300" spc="24" dirty="0">
                <a:solidFill>
                  <a:srgbClr val="FFFFFF"/>
                </a:solidFill>
                <a:latin typeface="Arial" panose="020B0604020202020204" pitchFamily="34" charset="0"/>
                <a:ea typeface="Serithai"/>
                <a:cs typeface="Arial" panose="020B0604020202020204" pitchFamily="34" charset="0"/>
                <a:sym typeface="Serithai"/>
              </a:rPr>
              <a:t> collaboration on </a:t>
            </a:r>
            <a:r>
              <a:rPr lang="en-US" sz="3300" spc="24" noProof="0" dirty="0">
                <a:solidFill>
                  <a:srgbClr val="FFFFFF"/>
                </a:solidFill>
                <a:latin typeface="Arial" panose="020B0604020202020204" pitchFamily="34" charset="0"/>
                <a:ea typeface="Serithai"/>
                <a:cs typeface="Arial" panose="020B0604020202020204" pitchFamily="34" charset="0"/>
                <a:sym typeface="Serithai"/>
              </a:rPr>
              <a:t>renewables</a:t>
            </a:r>
            <a:endParaRPr lang="en-US" sz="3300" spc="24" dirty="0">
              <a:solidFill>
                <a:srgbClr val="FFFFFF"/>
              </a:solidFill>
              <a:latin typeface="Arial" panose="020B0604020202020204" pitchFamily="34" charset="0"/>
              <a:ea typeface="Serithai"/>
              <a:cs typeface="Arial" panose="020B0604020202020204" pitchFamily="34" charset="0"/>
              <a:sym typeface="Serithai"/>
            </a:endParaRPr>
          </a:p>
          <a:p>
            <a:pPr algn="l">
              <a:lnSpc>
                <a:spcPts val="3124"/>
              </a:lnSpc>
            </a:pPr>
            <a:endParaRPr lang="en-US" sz="3300" spc="24" dirty="0">
              <a:solidFill>
                <a:srgbClr val="FFFFFF"/>
              </a:solidFill>
              <a:latin typeface="Serithai"/>
              <a:ea typeface="Serithai"/>
              <a:cs typeface="Serithai"/>
              <a:sym typeface="Serithai"/>
            </a:endParaRPr>
          </a:p>
          <a:p>
            <a:pPr marL="342900" indent="-342900" algn="l">
              <a:lnSpc>
                <a:spcPts val="3124"/>
              </a:lnSpc>
              <a:buFontTx/>
              <a:buChar char="-"/>
            </a:pPr>
            <a:r>
              <a:rPr lang="en-US" sz="3300" spc="24" dirty="0">
                <a:solidFill>
                  <a:srgbClr val="FFFFFF"/>
                </a:solidFill>
                <a:latin typeface="Arial" panose="020B0604020202020204" pitchFamily="34" charset="0"/>
                <a:ea typeface="Serithai"/>
                <a:cs typeface="Arial" panose="020B0604020202020204" pitchFamily="34" charset="0"/>
                <a:sym typeface="Serithai"/>
              </a:rPr>
              <a:t>Support new power plants in 3</a:t>
            </a:r>
            <a:r>
              <a:rPr lang="en-US" sz="3300" spc="24" baseline="30000" dirty="0">
                <a:solidFill>
                  <a:srgbClr val="FFFFFF"/>
                </a:solidFill>
                <a:latin typeface="Arial" panose="020B0604020202020204" pitchFamily="34" charset="0"/>
                <a:ea typeface="Serithai"/>
                <a:cs typeface="Arial" panose="020B0604020202020204" pitchFamily="34" charset="0"/>
                <a:sym typeface="Serithai"/>
              </a:rPr>
              <a:t>rd</a:t>
            </a:r>
            <a:r>
              <a:rPr lang="en-US" sz="3300" spc="24" dirty="0">
                <a:solidFill>
                  <a:srgbClr val="FFFFFF"/>
                </a:solidFill>
                <a:latin typeface="Arial" panose="020B0604020202020204" pitchFamily="34" charset="0"/>
                <a:ea typeface="Serithai"/>
                <a:cs typeface="Arial" panose="020B0604020202020204" pitchFamily="34" charset="0"/>
                <a:sym typeface="Serithai"/>
              </a:rPr>
              <a:t> world countries with limited energy access</a:t>
            </a:r>
          </a:p>
        </p:txBody>
      </p:sp>
      <p:grpSp>
        <p:nvGrpSpPr>
          <p:cNvPr id="21" name="Group 11">
            <a:extLst>
              <a:ext uri="{FF2B5EF4-FFF2-40B4-BE49-F238E27FC236}">
                <a16:creationId xmlns:a16="http://schemas.microsoft.com/office/drawing/2014/main" id="{30EB2AC7-1E59-E7A9-AE20-8A35B6C7CDC1}"/>
              </a:ext>
            </a:extLst>
          </p:cNvPr>
          <p:cNvGrpSpPr/>
          <p:nvPr/>
        </p:nvGrpSpPr>
        <p:grpSpPr>
          <a:xfrm>
            <a:off x="6373387" y="2640187"/>
            <a:ext cx="5343695" cy="5153341"/>
            <a:chOff x="0" y="0"/>
            <a:chExt cx="1128334" cy="1357258"/>
          </a:xfrm>
        </p:grpSpPr>
        <p:sp>
          <p:nvSpPr>
            <p:cNvPr id="22" name="Freeform 12">
              <a:extLst>
                <a:ext uri="{FF2B5EF4-FFF2-40B4-BE49-F238E27FC236}">
                  <a16:creationId xmlns:a16="http://schemas.microsoft.com/office/drawing/2014/main" id="{8F96C0DB-BC92-5040-C0E2-10EDDC24E529}"/>
                </a:ext>
              </a:extLst>
            </p:cNvPr>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23" name="TextBox 13">
              <a:extLst>
                <a:ext uri="{FF2B5EF4-FFF2-40B4-BE49-F238E27FC236}">
                  <a16:creationId xmlns:a16="http://schemas.microsoft.com/office/drawing/2014/main" id="{38FB1AA4-C061-63E3-F9A9-EAECF4911AAC}"/>
                </a:ext>
              </a:extLst>
            </p:cNvPr>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14">
            <a:extLst>
              <a:ext uri="{FF2B5EF4-FFF2-40B4-BE49-F238E27FC236}">
                <a16:creationId xmlns:a16="http://schemas.microsoft.com/office/drawing/2014/main" id="{4C748B5F-17AA-8B28-7832-D2CB99E67342}"/>
              </a:ext>
            </a:extLst>
          </p:cNvPr>
          <p:cNvSpPr txBox="1"/>
          <p:nvPr/>
        </p:nvSpPr>
        <p:spPr>
          <a:xfrm>
            <a:off x="6670937" y="3016800"/>
            <a:ext cx="4814211" cy="4770537"/>
          </a:xfrm>
          <a:prstGeom prst="rect">
            <a:avLst/>
          </a:prstGeom>
        </p:spPr>
        <p:txBody>
          <a:bodyPr wrap="square" lIns="0" tIns="0" rIns="0" bIns="0" rtlCol="0" anchor="t">
            <a:spAutoFit/>
          </a:bodyPr>
          <a:lstStyle/>
          <a:p>
            <a:pPr algn="l">
              <a:lnSpc>
                <a:spcPts val="3124"/>
              </a:lnSpc>
            </a:pPr>
            <a:r>
              <a:rPr lang="en-US" sz="4000" spc="24" dirty="0">
                <a:solidFill>
                  <a:srgbClr val="FFFFFF"/>
                </a:solidFill>
                <a:latin typeface="Serithai"/>
                <a:ea typeface="Serithai"/>
                <a:cs typeface="Serithai"/>
                <a:sym typeface="Serithai"/>
              </a:rPr>
              <a:t>Businesses and Investors:</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Invest in Solar/Wind Projects. Ex. Prioritize solar expansion in high‑sun regions</a:t>
            </a:r>
          </a:p>
          <a:p>
            <a:pPr marL="342900" indent="-342900" algn="l">
              <a:lnSpc>
                <a:spcPts val="3124"/>
              </a:lnSpc>
              <a:buFontTx/>
              <a:buChar char="-"/>
            </a:pPr>
            <a:endParaRPr lang="en-US" sz="3500" spc="24" dirty="0">
              <a:solidFill>
                <a:srgbClr val="FFFFFF"/>
              </a:solidFill>
              <a:latin typeface="Serithai"/>
              <a:ea typeface="Serithai"/>
              <a:cs typeface="Serithai"/>
              <a:sym typeface="Serithai"/>
            </a:endParaRPr>
          </a:p>
          <a:p>
            <a:pPr marL="342900" indent="-342900" algn="l">
              <a:lnSpc>
                <a:spcPts val="3124"/>
              </a:lnSpc>
              <a:buFontTx/>
              <a:buChar char="-"/>
            </a:pPr>
            <a:r>
              <a:rPr lang="en-US" sz="3500" spc="24" dirty="0">
                <a:solidFill>
                  <a:srgbClr val="FFFFFF"/>
                </a:solidFill>
                <a:latin typeface="Arial" panose="020B0604020202020204" pitchFamily="34" charset="0"/>
                <a:ea typeface="Serithai"/>
                <a:cs typeface="Arial" panose="020B0604020202020204" pitchFamily="34" charset="0"/>
                <a:sym typeface="Serithai"/>
              </a:rPr>
              <a:t>Back R&amp;D initiatives that can improve renewable efficiency</a:t>
            </a:r>
          </a:p>
          <a:p>
            <a:pPr algn="l">
              <a:lnSpc>
                <a:spcPts val="3124"/>
              </a:lnSpc>
            </a:pPr>
            <a:endParaRPr lang="en-US" sz="2232" spc="24" dirty="0">
              <a:solidFill>
                <a:srgbClr val="FFFFFF"/>
              </a:solidFill>
              <a:latin typeface="Serithai"/>
              <a:ea typeface="Serithai"/>
              <a:cs typeface="Serithai"/>
              <a:sym typeface="Serithai"/>
            </a:endParaRPr>
          </a:p>
        </p:txBody>
      </p:sp>
      <p:grpSp>
        <p:nvGrpSpPr>
          <p:cNvPr id="25" name="Group 11">
            <a:extLst>
              <a:ext uri="{FF2B5EF4-FFF2-40B4-BE49-F238E27FC236}">
                <a16:creationId xmlns:a16="http://schemas.microsoft.com/office/drawing/2014/main" id="{B0DC6841-F7A2-70C4-0E43-DFDC4614C285}"/>
              </a:ext>
            </a:extLst>
          </p:cNvPr>
          <p:cNvGrpSpPr/>
          <p:nvPr/>
        </p:nvGrpSpPr>
        <p:grpSpPr>
          <a:xfrm>
            <a:off x="737020" y="2628037"/>
            <a:ext cx="5343695" cy="5153341"/>
            <a:chOff x="0" y="0"/>
            <a:chExt cx="1128334" cy="1357258"/>
          </a:xfrm>
        </p:grpSpPr>
        <p:sp>
          <p:nvSpPr>
            <p:cNvPr id="26" name="Freeform 12">
              <a:extLst>
                <a:ext uri="{FF2B5EF4-FFF2-40B4-BE49-F238E27FC236}">
                  <a16:creationId xmlns:a16="http://schemas.microsoft.com/office/drawing/2014/main" id="{18C530FD-F9FD-7652-7929-D500CC4F110F}"/>
                </a:ext>
              </a:extLst>
            </p:cNvPr>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27" name="TextBox 13">
              <a:extLst>
                <a:ext uri="{FF2B5EF4-FFF2-40B4-BE49-F238E27FC236}">
                  <a16:creationId xmlns:a16="http://schemas.microsoft.com/office/drawing/2014/main" id="{7F5B77B5-E83E-8A8D-4830-1501A2581704}"/>
                </a:ext>
              </a:extLst>
            </p:cNvPr>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14">
            <a:extLst>
              <a:ext uri="{FF2B5EF4-FFF2-40B4-BE49-F238E27FC236}">
                <a16:creationId xmlns:a16="http://schemas.microsoft.com/office/drawing/2014/main" id="{04ACA172-9E14-5391-CE34-EDB38CCB80A7}"/>
              </a:ext>
            </a:extLst>
          </p:cNvPr>
          <p:cNvSpPr txBox="1"/>
          <p:nvPr/>
        </p:nvSpPr>
        <p:spPr>
          <a:xfrm>
            <a:off x="1034570" y="3004650"/>
            <a:ext cx="4814211" cy="5168081"/>
          </a:xfrm>
          <a:prstGeom prst="rect">
            <a:avLst/>
          </a:prstGeom>
        </p:spPr>
        <p:txBody>
          <a:bodyPr wrap="square" lIns="0" tIns="0" rIns="0" bIns="0" rtlCol="0" anchor="t">
            <a:spAutoFit/>
          </a:bodyPr>
          <a:lstStyle/>
          <a:p>
            <a:pPr algn="l">
              <a:lnSpc>
                <a:spcPts val="3124"/>
              </a:lnSpc>
            </a:pPr>
            <a:r>
              <a:rPr lang="en-US" sz="4000" spc="24" dirty="0">
                <a:solidFill>
                  <a:srgbClr val="FFFFFF"/>
                </a:solidFill>
                <a:latin typeface="Serithai"/>
                <a:ea typeface="Serithai"/>
                <a:cs typeface="Serithai"/>
                <a:sym typeface="Serithai"/>
              </a:rPr>
              <a:t>Policy Makers:</a:t>
            </a:r>
          </a:p>
          <a:p>
            <a:pPr algn="l">
              <a:lnSpc>
                <a:spcPts val="3124"/>
              </a:lnSpc>
            </a:pPr>
            <a:endParaRPr lang="en-US" sz="3500" spc="24" dirty="0">
              <a:solidFill>
                <a:srgbClr val="FFFFFF"/>
              </a:solidFill>
              <a:latin typeface="Serithai"/>
              <a:ea typeface="Serithai"/>
              <a:cs typeface="Serithai"/>
              <a:sym typeface="Serithai"/>
            </a:endParaRPr>
          </a:p>
          <a:p>
            <a:pPr marL="571500" indent="-571500" algn="l">
              <a:lnSpc>
                <a:spcPts val="3124"/>
              </a:lnSpc>
              <a:buFontTx/>
              <a:buChar char="-"/>
            </a:pPr>
            <a:r>
              <a:rPr lang="en-US" sz="3000" spc="24" dirty="0">
                <a:solidFill>
                  <a:srgbClr val="FFFFFF"/>
                </a:solidFill>
                <a:latin typeface="Arial" panose="020B0604020202020204" pitchFamily="34" charset="0"/>
                <a:ea typeface="Serithai"/>
                <a:cs typeface="Arial" panose="020B0604020202020204" pitchFamily="34" charset="0"/>
                <a:sym typeface="Serithai"/>
              </a:rPr>
              <a:t>Plan infrastructure and Incentives for renewables. Phase out aging coal plants</a:t>
            </a:r>
          </a:p>
          <a:p>
            <a:pPr marL="571500" indent="-571500" algn="l">
              <a:lnSpc>
                <a:spcPts val="3124"/>
              </a:lnSpc>
              <a:buFontTx/>
              <a:buChar char="-"/>
            </a:pPr>
            <a:endParaRPr lang="en-US" sz="3000" spc="24" dirty="0">
              <a:solidFill>
                <a:srgbClr val="FFFFFF"/>
              </a:solidFill>
              <a:latin typeface="Serithai"/>
              <a:ea typeface="Serithai"/>
              <a:cs typeface="Serithai"/>
              <a:sym typeface="Serithai"/>
            </a:endParaRPr>
          </a:p>
          <a:p>
            <a:pPr marL="571500" indent="-571500" algn="l">
              <a:lnSpc>
                <a:spcPts val="3124"/>
              </a:lnSpc>
              <a:buFontTx/>
              <a:buChar char="-"/>
            </a:pPr>
            <a:r>
              <a:rPr lang="en-US" sz="3000" spc="24" dirty="0">
                <a:solidFill>
                  <a:srgbClr val="FFFFFF"/>
                </a:solidFill>
                <a:latin typeface="Arial" panose="020B0604020202020204" pitchFamily="34" charset="0"/>
                <a:ea typeface="Serithai"/>
                <a:cs typeface="Arial" panose="020B0604020202020204" pitchFamily="34" charset="0"/>
                <a:sym typeface="Serithai"/>
              </a:rPr>
              <a:t>Dedicate budgets and incentive for universitas and research centers with focus in renewable break throughs</a:t>
            </a:r>
          </a:p>
          <a:p>
            <a:pPr algn="l">
              <a:lnSpc>
                <a:spcPts val="3124"/>
              </a:lnSpc>
            </a:pPr>
            <a:endParaRPr lang="en-US" sz="2232" spc="24" dirty="0">
              <a:solidFill>
                <a:srgbClr val="FFFFFF"/>
              </a:solidFill>
              <a:latin typeface="Serithai"/>
              <a:ea typeface="Serithai"/>
              <a:cs typeface="Serithai"/>
              <a:sym typeface="Seritha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94837" y="-1274186"/>
            <a:ext cx="9255580" cy="4728760"/>
          </a:xfrm>
          <a:custGeom>
            <a:avLst/>
            <a:gdLst/>
            <a:ahLst/>
            <a:cxnLst/>
            <a:rect l="l" t="t" r="r" b="b"/>
            <a:pathLst>
              <a:path w="9255580" h="4728760">
                <a:moveTo>
                  <a:pt x="0" y="0"/>
                </a:moveTo>
                <a:lnTo>
                  <a:pt x="9255580" y="0"/>
                </a:lnTo>
                <a:lnTo>
                  <a:pt x="9255580" y="4728760"/>
                </a:lnTo>
                <a:lnTo>
                  <a:pt x="0" y="4728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595833" y="4400793"/>
            <a:ext cx="13096334" cy="1806135"/>
          </a:xfrm>
          <a:prstGeom prst="rect">
            <a:avLst/>
          </a:prstGeom>
        </p:spPr>
        <p:txBody>
          <a:bodyPr lIns="0" tIns="0" rIns="0" bIns="0" rtlCol="0" anchor="t">
            <a:spAutoFit/>
          </a:bodyPr>
          <a:lstStyle/>
          <a:p>
            <a:pPr algn="ctr">
              <a:lnSpc>
                <a:spcPts val="13287"/>
              </a:lnSpc>
            </a:pPr>
            <a:r>
              <a:rPr lang="en-US" sz="13698" b="1" dirty="0">
                <a:solidFill>
                  <a:srgbClr val="003C25"/>
                </a:solidFill>
                <a:latin typeface="Petchlamoon Bold"/>
                <a:ea typeface="Petchlamoon Bold"/>
                <a:cs typeface="Petchlamoon Bold"/>
                <a:sym typeface="Petchlamoon Bold"/>
              </a:rPr>
              <a:t>Q&amp;A</a:t>
            </a:r>
          </a:p>
        </p:txBody>
      </p:sp>
      <p:sp>
        <p:nvSpPr>
          <p:cNvPr id="9" name="Freeform 9"/>
          <p:cNvSpPr/>
          <p:nvPr/>
        </p:nvSpPr>
        <p:spPr>
          <a:xfrm>
            <a:off x="11499714" y="-870891"/>
            <a:ext cx="9255580" cy="4728760"/>
          </a:xfrm>
          <a:custGeom>
            <a:avLst/>
            <a:gdLst/>
            <a:ahLst/>
            <a:cxnLst/>
            <a:rect l="l" t="t" r="r" b="b"/>
            <a:pathLst>
              <a:path w="9255580" h="4728760">
                <a:moveTo>
                  <a:pt x="0" y="0"/>
                </a:moveTo>
                <a:lnTo>
                  <a:pt x="9255580" y="0"/>
                </a:lnTo>
                <a:lnTo>
                  <a:pt x="9255580" y="4728759"/>
                </a:lnTo>
                <a:lnTo>
                  <a:pt x="0" y="4728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3111" y="2576763"/>
            <a:ext cx="10652378" cy="8471858"/>
          </a:xfrm>
          <a:custGeom>
            <a:avLst/>
            <a:gdLst/>
            <a:ahLst/>
            <a:cxnLst/>
            <a:rect l="l" t="t" r="r" b="b"/>
            <a:pathLst>
              <a:path w="10652378" h="8471858">
                <a:moveTo>
                  <a:pt x="0" y="0"/>
                </a:moveTo>
                <a:lnTo>
                  <a:pt x="10652378" y="0"/>
                </a:lnTo>
                <a:lnTo>
                  <a:pt x="10652378" y="8471858"/>
                </a:lnTo>
                <a:lnTo>
                  <a:pt x="0" y="847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02607" y="3061837"/>
            <a:ext cx="11482787" cy="4553852"/>
          </a:xfrm>
          <a:prstGeom prst="rect">
            <a:avLst/>
          </a:prstGeom>
        </p:spPr>
        <p:txBody>
          <a:bodyPr lIns="0" tIns="0" rIns="0" bIns="0" rtlCol="0" anchor="t">
            <a:spAutoFit/>
          </a:bodyPr>
          <a:lstStyle/>
          <a:p>
            <a:pPr algn="ctr">
              <a:lnSpc>
                <a:spcPts val="17426"/>
              </a:lnSpc>
            </a:pPr>
            <a:r>
              <a:rPr lang="en-US" sz="17965" b="1">
                <a:solidFill>
                  <a:srgbClr val="003C25"/>
                </a:solidFill>
                <a:latin typeface="Petchlamoon Bold"/>
                <a:ea typeface="Petchlamoon Bold"/>
                <a:cs typeface="Petchlamoon Bold"/>
                <a:sym typeface="Petchlamoon Bold"/>
              </a:rPr>
              <a:t>Thank You</a:t>
            </a:r>
          </a:p>
        </p:txBody>
      </p:sp>
      <p:sp>
        <p:nvSpPr>
          <p:cNvPr id="4" name="Freeform 4"/>
          <p:cNvSpPr/>
          <p:nvPr/>
        </p:nvSpPr>
        <p:spPr>
          <a:xfrm>
            <a:off x="-1294797" y="2057400"/>
            <a:ext cx="8685594" cy="8229600"/>
          </a:xfrm>
          <a:custGeom>
            <a:avLst/>
            <a:gdLst/>
            <a:ahLst/>
            <a:cxnLst/>
            <a:rect l="l" t="t" r="r" b="b"/>
            <a:pathLst>
              <a:path w="8685594" h="8229600">
                <a:moveTo>
                  <a:pt x="0" y="0"/>
                </a:moveTo>
                <a:lnTo>
                  <a:pt x="8685594" y="0"/>
                </a:lnTo>
                <a:lnTo>
                  <a:pt x="8685594" y="8229600"/>
                </a:lnTo>
                <a:lnTo>
                  <a:pt x="0" y="8229600"/>
                </a:lnTo>
                <a:lnTo>
                  <a:pt x="0" y="0"/>
                </a:lnTo>
                <a:close/>
              </a:path>
            </a:pathLst>
          </a:custGeom>
          <a:blipFill>
            <a:blip r:embed="rId4"/>
            <a:stretch>
              <a:fillRect/>
            </a:stretch>
          </a:blipFill>
        </p:spPr>
      </p:sp>
      <p:sp>
        <p:nvSpPr>
          <p:cNvPr id="5" name="Freeform 5"/>
          <p:cNvSpPr/>
          <p:nvPr/>
        </p:nvSpPr>
        <p:spPr>
          <a:xfrm>
            <a:off x="75597" y="-578582"/>
            <a:ext cx="7315200" cy="2973137"/>
          </a:xfrm>
          <a:custGeom>
            <a:avLst/>
            <a:gdLst/>
            <a:ahLst/>
            <a:cxnLst/>
            <a:rect l="l" t="t" r="r" b="b"/>
            <a:pathLst>
              <a:path w="7315200" h="2973137">
                <a:moveTo>
                  <a:pt x="0" y="0"/>
                </a:moveTo>
                <a:lnTo>
                  <a:pt x="7315200" y="0"/>
                </a:lnTo>
                <a:lnTo>
                  <a:pt x="7315200" y="2973137"/>
                </a:lnTo>
                <a:lnTo>
                  <a:pt x="0" y="29731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0628625" y="-396374"/>
            <a:ext cx="7315200" cy="2973137"/>
          </a:xfrm>
          <a:custGeom>
            <a:avLst/>
            <a:gdLst/>
            <a:ahLst/>
            <a:cxnLst/>
            <a:rect l="l" t="t" r="r" b="b"/>
            <a:pathLst>
              <a:path w="7315200" h="2973137">
                <a:moveTo>
                  <a:pt x="7315200" y="0"/>
                </a:moveTo>
                <a:lnTo>
                  <a:pt x="0" y="0"/>
                </a:lnTo>
                <a:lnTo>
                  <a:pt x="0" y="2973137"/>
                </a:lnTo>
                <a:lnTo>
                  <a:pt x="7315200" y="2973137"/>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77294" y="7376335"/>
            <a:ext cx="8519184" cy="3763930"/>
          </a:xfrm>
          <a:custGeom>
            <a:avLst/>
            <a:gdLst/>
            <a:ahLst/>
            <a:cxnLst/>
            <a:rect l="l" t="t" r="r" b="b"/>
            <a:pathLst>
              <a:path w="8519184" h="3763930">
                <a:moveTo>
                  <a:pt x="0" y="0"/>
                </a:moveTo>
                <a:lnTo>
                  <a:pt x="8519184" y="0"/>
                </a:lnTo>
                <a:lnTo>
                  <a:pt x="8519184" y="3763930"/>
                </a:lnTo>
                <a:lnTo>
                  <a:pt x="0" y="376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416971" y="6534268"/>
            <a:ext cx="8060125" cy="5679954"/>
          </a:xfrm>
          <a:custGeom>
            <a:avLst/>
            <a:gdLst/>
            <a:ahLst/>
            <a:cxnLst/>
            <a:rect l="l" t="t" r="r" b="b"/>
            <a:pathLst>
              <a:path w="8060125" h="5679954">
                <a:moveTo>
                  <a:pt x="0" y="0"/>
                </a:moveTo>
                <a:lnTo>
                  <a:pt x="8060125" y="0"/>
                </a:lnTo>
                <a:lnTo>
                  <a:pt x="8060125" y="5679953"/>
                </a:lnTo>
                <a:lnTo>
                  <a:pt x="0" y="5679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871030" y="1186142"/>
            <a:ext cx="6545941" cy="1744517"/>
          </a:xfrm>
          <a:prstGeom prst="rect">
            <a:avLst/>
          </a:prstGeom>
        </p:spPr>
        <p:txBody>
          <a:bodyPr lIns="0" tIns="0" rIns="0" bIns="0" rtlCol="0" anchor="t">
            <a:spAutoFit/>
          </a:bodyPr>
          <a:lstStyle/>
          <a:p>
            <a:pPr algn="ctr">
              <a:lnSpc>
                <a:spcPts val="6641"/>
              </a:lnSpc>
            </a:pPr>
            <a:r>
              <a:rPr lang="en-US" sz="6846" b="1" dirty="0">
                <a:solidFill>
                  <a:srgbClr val="333333"/>
                </a:solidFill>
                <a:latin typeface="Petchlamoon Bold"/>
                <a:ea typeface="Petchlamoon Bold"/>
                <a:cs typeface="Petchlamoon Bold"/>
                <a:sym typeface="Petchlamoon Bold"/>
              </a:rPr>
              <a:t>Problem Statement</a:t>
            </a:r>
          </a:p>
        </p:txBody>
      </p:sp>
      <p:grpSp>
        <p:nvGrpSpPr>
          <p:cNvPr id="9" name="Group 9"/>
          <p:cNvGrpSpPr/>
          <p:nvPr/>
        </p:nvGrpSpPr>
        <p:grpSpPr>
          <a:xfrm>
            <a:off x="228600" y="2781300"/>
            <a:ext cx="17754600" cy="4595035"/>
            <a:chOff x="0" y="-38100"/>
            <a:chExt cx="2583912" cy="646424"/>
          </a:xfrm>
        </p:grpSpPr>
        <p:sp>
          <p:nvSpPr>
            <p:cNvPr id="10" name="Freeform 10"/>
            <p:cNvSpPr/>
            <p:nvPr/>
          </p:nvSpPr>
          <p:spPr>
            <a:xfrm>
              <a:off x="0" y="0"/>
              <a:ext cx="2583912" cy="608324"/>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4500" b="1" dirty="0"/>
                <a:t>Energy data is vital for guiding policy, investment, and sustainability decisions. Yet despite global commitments to cut carbon emissions, power generation remains dominated by fossil fuels. Stakeholders lack accessible, visual insights that show where the energy transition is advancing—or stalling—making it harder to plan, invest, and advocate effectively.</a:t>
              </a:r>
            </a:p>
            <a:p>
              <a:endParaRPr lang="en-US" dirty="0"/>
            </a:p>
          </p:txBody>
        </p:sp>
        <p:sp>
          <p:nvSpPr>
            <p:cNvPr id="11" name="TextBox 11"/>
            <p:cNvSpPr txBox="1"/>
            <p:nvPr/>
          </p:nvSpPr>
          <p:spPr>
            <a:xfrm>
              <a:off x="0" y="-38100"/>
              <a:ext cx="2583912" cy="489863"/>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76487-75D3-C205-A442-C792BF6115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0EED41-FA33-5A83-9014-9D5C3E7F750F}"/>
              </a:ext>
            </a:extLst>
          </p:cNvPr>
          <p:cNvSpPr/>
          <p:nvPr/>
        </p:nvSpPr>
        <p:spPr>
          <a:xfrm>
            <a:off x="-2594836" y="7218893"/>
            <a:ext cx="8519184" cy="3763930"/>
          </a:xfrm>
          <a:custGeom>
            <a:avLst/>
            <a:gdLst/>
            <a:ahLst/>
            <a:cxnLst/>
            <a:rect l="l" t="t" r="r" b="b"/>
            <a:pathLst>
              <a:path w="8519184" h="3763930">
                <a:moveTo>
                  <a:pt x="0" y="0"/>
                </a:moveTo>
                <a:lnTo>
                  <a:pt x="8519184" y="0"/>
                </a:lnTo>
                <a:lnTo>
                  <a:pt x="8519184" y="3763930"/>
                </a:lnTo>
                <a:lnTo>
                  <a:pt x="0" y="3763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C1C0FF7C-B4CC-2A9D-B9CA-BAA03A6020C9}"/>
              </a:ext>
            </a:extLst>
          </p:cNvPr>
          <p:cNvSpPr/>
          <p:nvPr/>
        </p:nvSpPr>
        <p:spPr>
          <a:xfrm>
            <a:off x="12416971" y="6534268"/>
            <a:ext cx="8060125" cy="5679954"/>
          </a:xfrm>
          <a:custGeom>
            <a:avLst/>
            <a:gdLst/>
            <a:ahLst/>
            <a:cxnLst/>
            <a:rect l="l" t="t" r="r" b="b"/>
            <a:pathLst>
              <a:path w="8060125" h="5679954">
                <a:moveTo>
                  <a:pt x="0" y="0"/>
                </a:moveTo>
                <a:lnTo>
                  <a:pt x="8060125" y="0"/>
                </a:lnTo>
                <a:lnTo>
                  <a:pt x="8060125" y="5679953"/>
                </a:lnTo>
                <a:lnTo>
                  <a:pt x="0" y="567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1D58A261-9138-F183-62D8-639DF3073749}"/>
              </a:ext>
            </a:extLst>
          </p:cNvPr>
          <p:cNvSpPr txBox="1"/>
          <p:nvPr/>
        </p:nvSpPr>
        <p:spPr>
          <a:xfrm>
            <a:off x="5338825" y="1209496"/>
            <a:ext cx="6545941" cy="898131"/>
          </a:xfrm>
          <a:prstGeom prst="rect">
            <a:avLst/>
          </a:prstGeom>
        </p:spPr>
        <p:txBody>
          <a:bodyPr lIns="0" tIns="0" rIns="0" bIns="0" rtlCol="0" anchor="t">
            <a:spAutoFit/>
          </a:bodyPr>
          <a:lstStyle/>
          <a:p>
            <a:pPr algn="ctr">
              <a:lnSpc>
                <a:spcPts val="6641"/>
              </a:lnSpc>
            </a:pPr>
            <a:r>
              <a:rPr lang="en-US" sz="6846" b="1" dirty="0">
                <a:solidFill>
                  <a:srgbClr val="333333"/>
                </a:solidFill>
                <a:latin typeface="Petchlamoon Bold"/>
                <a:ea typeface="Petchlamoon Bold"/>
                <a:cs typeface="Petchlamoon Bold"/>
                <a:sym typeface="Petchlamoon Bold"/>
              </a:rPr>
              <a:t>The Aim</a:t>
            </a:r>
          </a:p>
        </p:txBody>
      </p:sp>
      <p:grpSp>
        <p:nvGrpSpPr>
          <p:cNvPr id="9" name="Group 9">
            <a:extLst>
              <a:ext uri="{FF2B5EF4-FFF2-40B4-BE49-F238E27FC236}">
                <a16:creationId xmlns:a16="http://schemas.microsoft.com/office/drawing/2014/main" id="{E84FBC11-C1D8-BC96-0A6C-F24669B8A44B}"/>
              </a:ext>
            </a:extLst>
          </p:cNvPr>
          <p:cNvGrpSpPr/>
          <p:nvPr/>
        </p:nvGrpSpPr>
        <p:grpSpPr>
          <a:xfrm>
            <a:off x="228600" y="2645879"/>
            <a:ext cx="17754600" cy="3453047"/>
            <a:chOff x="0" y="-57151"/>
            <a:chExt cx="2583912" cy="608324"/>
          </a:xfrm>
        </p:grpSpPr>
        <p:sp>
          <p:nvSpPr>
            <p:cNvPr id="10" name="Freeform 10">
              <a:extLst>
                <a:ext uri="{FF2B5EF4-FFF2-40B4-BE49-F238E27FC236}">
                  <a16:creationId xmlns:a16="http://schemas.microsoft.com/office/drawing/2014/main" id="{0129EBE0-AC84-4BEC-F456-1E4F6D94AEFF}"/>
                </a:ext>
              </a:extLst>
            </p:cNvPr>
            <p:cNvSpPr/>
            <p:nvPr/>
          </p:nvSpPr>
          <p:spPr>
            <a:xfrm>
              <a:off x="0" y="-57151"/>
              <a:ext cx="2583912" cy="608324"/>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500" b="1" spc="89" dirty="0">
                  <a:solidFill>
                    <a:srgbClr val="333333"/>
                  </a:solidFill>
                  <a:latin typeface="Serithai Bold"/>
                  <a:ea typeface="Serithai Bold"/>
                  <a:cs typeface="Serithai Bold"/>
                  <a:sym typeface="Serithai Bold"/>
                </a:rPr>
                <a:t>To analyze the global distribution, composition, and evolution of power plants using the Global Power Plant Database, and to develop insights that enables stakeholders—particularly policymakers, investors, and NGOs—to:</a:t>
              </a:r>
            </a:p>
            <a:p>
              <a:pPr algn="just"/>
              <a:r>
                <a:rPr lang="en-US" sz="3500" b="1" spc="89" dirty="0">
                  <a:solidFill>
                    <a:srgbClr val="333333"/>
                  </a:solidFill>
                  <a:latin typeface="Serithai Bold"/>
                  <a:ea typeface="Serithai Bold"/>
                  <a:cs typeface="Serithai Bold"/>
                  <a:sym typeface="Serithai Bold"/>
                </a:rPr>
                <a:t>• 	Understand the current energy mix and infrastructure by country and region</a:t>
              </a:r>
            </a:p>
            <a:p>
              <a:pPr algn="just"/>
              <a:r>
                <a:rPr lang="en-US" sz="3500" b="1" spc="89" dirty="0">
                  <a:solidFill>
                    <a:srgbClr val="333333"/>
                  </a:solidFill>
                  <a:latin typeface="Serithai Bold"/>
                  <a:ea typeface="Serithai Bold"/>
                  <a:cs typeface="Serithai Bold"/>
                  <a:sym typeface="Serithai Bold"/>
                </a:rPr>
                <a:t>• 	Identify trends in renewable vs. non-renewable energy development over time</a:t>
              </a:r>
            </a:p>
            <a:p>
              <a:pPr algn="just"/>
              <a:r>
                <a:rPr lang="en-US" sz="3500" b="1" spc="89" dirty="0">
                  <a:solidFill>
                    <a:srgbClr val="333333"/>
                  </a:solidFill>
                  <a:latin typeface="Serithai Bold"/>
                  <a:ea typeface="Serithai Bold"/>
                  <a:cs typeface="Serithai Bold"/>
                  <a:sym typeface="Serithai Bold"/>
                </a:rPr>
                <a:t>• 	Support data-driven decision-making for energy transition strategies</a:t>
              </a:r>
              <a:endParaRPr lang="en-US" dirty="0"/>
            </a:p>
          </p:txBody>
        </p:sp>
        <p:sp>
          <p:nvSpPr>
            <p:cNvPr id="11" name="TextBox 11">
              <a:extLst>
                <a:ext uri="{FF2B5EF4-FFF2-40B4-BE49-F238E27FC236}">
                  <a16:creationId xmlns:a16="http://schemas.microsoft.com/office/drawing/2014/main" id="{276EE01E-BDBB-3074-13CC-BE98052ED182}"/>
                </a:ext>
              </a:extLst>
            </p:cNvPr>
            <p:cNvSpPr txBox="1"/>
            <p:nvPr/>
          </p:nvSpPr>
          <p:spPr>
            <a:xfrm>
              <a:off x="0" y="-38100"/>
              <a:ext cx="2583912" cy="489863"/>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a:extLst>
              <a:ext uri="{FF2B5EF4-FFF2-40B4-BE49-F238E27FC236}">
                <a16:creationId xmlns:a16="http://schemas.microsoft.com/office/drawing/2014/main" id="{8AB2CA6A-D233-B71E-E223-CE9D746CDCE9}"/>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101B16F1-B25C-363C-51F1-6B846F09632E}"/>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9">
            <a:extLst>
              <a:ext uri="{FF2B5EF4-FFF2-40B4-BE49-F238E27FC236}">
                <a16:creationId xmlns:a16="http://schemas.microsoft.com/office/drawing/2014/main" id="{84C33D4B-678D-77B6-DCFB-871C12D64EB9}"/>
              </a:ext>
            </a:extLst>
          </p:cNvPr>
          <p:cNvGrpSpPr/>
          <p:nvPr/>
        </p:nvGrpSpPr>
        <p:grpSpPr>
          <a:xfrm>
            <a:off x="5422899" y="6513564"/>
            <a:ext cx="6474567" cy="2371849"/>
            <a:chOff x="0" y="-189652"/>
            <a:chExt cx="2982688" cy="785610"/>
          </a:xfrm>
        </p:grpSpPr>
        <p:sp>
          <p:nvSpPr>
            <p:cNvPr id="6" name="Freeform 10">
              <a:extLst>
                <a:ext uri="{FF2B5EF4-FFF2-40B4-BE49-F238E27FC236}">
                  <a16:creationId xmlns:a16="http://schemas.microsoft.com/office/drawing/2014/main" id="{A2FD6A88-B2E3-3EE3-2281-11F56CD8BA9C}"/>
                </a:ext>
              </a:extLst>
            </p:cNvPr>
            <p:cNvSpPr/>
            <p:nvPr/>
          </p:nvSpPr>
          <p:spPr>
            <a:xfrm>
              <a:off x="0" y="-189652"/>
              <a:ext cx="2982688" cy="785610"/>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500" b="1" spc="89" dirty="0">
                  <a:solidFill>
                    <a:srgbClr val="333333"/>
                  </a:solidFill>
                  <a:latin typeface="Serithai Bold"/>
                  <a:cs typeface="Serithai Bold"/>
                </a:rPr>
                <a:t>Target Audiences:</a:t>
              </a:r>
            </a:p>
            <a:p>
              <a:pPr marL="457200" indent="-457200" algn="just">
                <a:buFontTx/>
                <a:buChar char="-"/>
              </a:pPr>
              <a:r>
                <a:rPr lang="en-US" sz="3500" b="1" spc="89" dirty="0">
                  <a:solidFill>
                    <a:srgbClr val="333333"/>
                  </a:solidFill>
                  <a:latin typeface="Serithai Bold"/>
                  <a:cs typeface="Serithai Bold"/>
                </a:rPr>
                <a:t>Policy Makers/ Regulators</a:t>
              </a:r>
            </a:p>
            <a:p>
              <a:pPr marL="457200" indent="-457200" algn="just">
                <a:buFontTx/>
                <a:buChar char="-"/>
              </a:pPr>
              <a:r>
                <a:rPr lang="en-US" sz="3500" b="1" spc="89" dirty="0">
                  <a:solidFill>
                    <a:srgbClr val="333333"/>
                  </a:solidFill>
                  <a:latin typeface="Serithai Bold"/>
                  <a:cs typeface="Serithai Bold"/>
                </a:rPr>
                <a:t>Business Leaders/Investors</a:t>
              </a:r>
            </a:p>
            <a:p>
              <a:pPr marL="457200" indent="-457200" algn="just">
                <a:buFontTx/>
                <a:buChar char="-"/>
              </a:pPr>
              <a:r>
                <a:rPr lang="en-US" sz="3500" b="1" spc="89" dirty="0">
                  <a:solidFill>
                    <a:srgbClr val="333333"/>
                  </a:solidFill>
                  <a:latin typeface="Serithai Bold"/>
                  <a:cs typeface="Serithai Bold"/>
                </a:rPr>
                <a:t>Academics/NGOs</a:t>
              </a:r>
            </a:p>
          </p:txBody>
        </p:sp>
        <p:sp>
          <p:nvSpPr>
            <p:cNvPr id="7" name="TextBox 11">
              <a:extLst>
                <a:ext uri="{FF2B5EF4-FFF2-40B4-BE49-F238E27FC236}">
                  <a16:creationId xmlns:a16="http://schemas.microsoft.com/office/drawing/2014/main" id="{FABC20F2-B173-00C7-ED1D-8E07F1A6B5F3}"/>
                </a:ext>
              </a:extLst>
            </p:cNvPr>
            <p:cNvSpPr txBox="1"/>
            <p:nvPr/>
          </p:nvSpPr>
          <p:spPr>
            <a:xfrm>
              <a:off x="0" y="-38100"/>
              <a:ext cx="2583912" cy="489863"/>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87265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3516643" y="2566830"/>
            <a:ext cx="5406214" cy="5153341"/>
            <a:chOff x="0" y="0"/>
            <a:chExt cx="1128334" cy="1357258"/>
          </a:xfrm>
        </p:grpSpPr>
        <p:sp>
          <p:nvSpPr>
            <p:cNvPr id="7" name="Freeform 7"/>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8" name="TextBox 8"/>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5871030" y="1185084"/>
            <a:ext cx="6545941" cy="846386"/>
          </a:xfrm>
          <a:prstGeom prst="rect">
            <a:avLst/>
          </a:prstGeom>
        </p:spPr>
        <p:txBody>
          <a:bodyPr lIns="0" tIns="0" rIns="0" bIns="0" rtlCol="0" anchor="t">
            <a:spAutoFit/>
          </a:bodyPr>
          <a:lstStyle/>
          <a:p>
            <a:pPr algn="ctr">
              <a:lnSpc>
                <a:spcPts val="6641"/>
              </a:lnSpc>
            </a:pPr>
            <a:r>
              <a:rPr lang="en-US" sz="4500" b="1" dirty="0">
                <a:solidFill>
                  <a:srgbClr val="003C25"/>
                </a:solidFill>
                <a:latin typeface="Petchlamoon Bold"/>
                <a:ea typeface="Petchlamoon Bold"/>
                <a:cs typeface="Petchlamoon Bold"/>
                <a:sym typeface="Petchlamoon Bold"/>
              </a:rPr>
              <a:t>Dataset Overview</a:t>
            </a:r>
          </a:p>
        </p:txBody>
      </p:sp>
      <p:sp>
        <p:nvSpPr>
          <p:cNvPr id="10" name="TextBox 10"/>
          <p:cNvSpPr txBox="1"/>
          <p:nvPr/>
        </p:nvSpPr>
        <p:spPr>
          <a:xfrm>
            <a:off x="3748575" y="2943443"/>
            <a:ext cx="4997263" cy="4427494"/>
          </a:xfrm>
          <a:prstGeom prst="rect">
            <a:avLst/>
          </a:prstGeom>
        </p:spPr>
        <p:txBody>
          <a:bodyPr wrap="square" lIns="0" tIns="0" rIns="0" bIns="0" rtlCol="0" anchor="t">
            <a:spAutoFit/>
          </a:bodyPr>
          <a:lstStyle/>
          <a:p>
            <a:pPr marL="342900" indent="-342900" algn="l">
              <a:lnSpc>
                <a:spcPts val="3124"/>
              </a:lnSpc>
              <a:buFontTx/>
              <a:buChar char="-"/>
            </a:pPr>
            <a:r>
              <a:rPr lang="en-US" sz="4000" spc="24" dirty="0">
                <a:solidFill>
                  <a:srgbClr val="FFFFFF"/>
                </a:solidFill>
                <a:latin typeface="Serithai"/>
                <a:ea typeface="Serithai"/>
                <a:cs typeface="Serithai"/>
                <a:sym typeface="Serithai"/>
              </a:rPr>
              <a:t>Covers Thousands of Plants Worldwide, Covering a Global Scope</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Includes: Location, Fuel Type, Capacity (Mw), and Commissioning Year</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Dataset </a:t>
            </a:r>
            <a:r>
              <a:rPr lang="en-US" sz="4000" spc="24" dirty="0">
                <a:solidFill>
                  <a:srgbClr val="FFFFFF"/>
                </a:solidFill>
                <a:latin typeface="Serithai"/>
                <a:ea typeface="Serithai"/>
                <a:cs typeface="Serithai"/>
                <a:sym typeface="Serithai"/>
                <a:hlinkClick r:id="rId7"/>
              </a:rPr>
              <a:t>Link</a:t>
            </a:r>
            <a:endParaRPr lang="en-US" sz="4000" spc="24" dirty="0">
              <a:solidFill>
                <a:srgbClr val="FFFFFF"/>
              </a:solidFill>
              <a:latin typeface="Serithai"/>
              <a:ea typeface="Serithai"/>
              <a:cs typeface="Serithai"/>
              <a:sym typeface="Serithai"/>
            </a:endParaRPr>
          </a:p>
        </p:txBody>
      </p:sp>
      <p:grpSp>
        <p:nvGrpSpPr>
          <p:cNvPr id="11" name="Group 11"/>
          <p:cNvGrpSpPr/>
          <p:nvPr/>
        </p:nvGrpSpPr>
        <p:grpSpPr>
          <a:xfrm>
            <a:off x="9154790" y="2566830"/>
            <a:ext cx="5343695" cy="5153341"/>
            <a:chOff x="0" y="0"/>
            <a:chExt cx="1128334" cy="1357258"/>
          </a:xfrm>
        </p:grpSpPr>
        <p:sp>
          <p:nvSpPr>
            <p:cNvPr id="12" name="Freeform 12"/>
            <p:cNvSpPr/>
            <p:nvPr/>
          </p:nvSpPr>
          <p:spPr>
            <a:xfrm>
              <a:off x="0" y="0"/>
              <a:ext cx="1128334" cy="1357258"/>
            </a:xfrm>
            <a:custGeom>
              <a:avLst/>
              <a:gdLst/>
              <a:ahLst/>
              <a:cxnLst/>
              <a:rect l="l" t="t" r="r" b="b"/>
              <a:pathLst>
                <a:path w="1128334" h="1357258">
                  <a:moveTo>
                    <a:pt x="91485" y="0"/>
                  </a:moveTo>
                  <a:lnTo>
                    <a:pt x="1036849" y="0"/>
                  </a:lnTo>
                  <a:cubicBezTo>
                    <a:pt x="1087375" y="0"/>
                    <a:pt x="1128334" y="40959"/>
                    <a:pt x="1128334" y="91485"/>
                  </a:cubicBezTo>
                  <a:lnTo>
                    <a:pt x="1128334" y="1265774"/>
                  </a:lnTo>
                  <a:cubicBezTo>
                    <a:pt x="1128334" y="1316299"/>
                    <a:pt x="1087375" y="1357258"/>
                    <a:pt x="1036849" y="1357258"/>
                  </a:cubicBezTo>
                  <a:lnTo>
                    <a:pt x="91485" y="1357258"/>
                  </a:lnTo>
                  <a:cubicBezTo>
                    <a:pt x="40959" y="1357258"/>
                    <a:pt x="0" y="1316299"/>
                    <a:pt x="0" y="1265774"/>
                  </a:cubicBezTo>
                  <a:lnTo>
                    <a:pt x="0" y="91485"/>
                  </a:lnTo>
                  <a:cubicBezTo>
                    <a:pt x="0" y="40959"/>
                    <a:pt x="40959" y="0"/>
                    <a:pt x="91485" y="0"/>
                  </a:cubicBezTo>
                  <a:close/>
                </a:path>
              </a:pathLst>
            </a:custGeom>
            <a:solidFill>
              <a:srgbClr val="508241"/>
            </a:solidFill>
          </p:spPr>
        </p:sp>
        <p:sp>
          <p:nvSpPr>
            <p:cNvPr id="13" name="TextBox 13"/>
            <p:cNvSpPr txBox="1"/>
            <p:nvPr/>
          </p:nvSpPr>
          <p:spPr>
            <a:xfrm>
              <a:off x="0" y="-38100"/>
              <a:ext cx="1128334" cy="1395358"/>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452340" y="2943443"/>
            <a:ext cx="4814211" cy="5168081"/>
          </a:xfrm>
          <a:prstGeom prst="rect">
            <a:avLst/>
          </a:prstGeom>
        </p:spPr>
        <p:txBody>
          <a:bodyPr wrap="square" lIns="0" tIns="0" rIns="0" bIns="0" rtlCol="0" anchor="t">
            <a:spAutoFit/>
          </a:bodyPr>
          <a:lstStyle/>
          <a:p>
            <a:pPr marL="342900" indent="-342900" algn="l">
              <a:lnSpc>
                <a:spcPts val="3124"/>
              </a:lnSpc>
              <a:buFontTx/>
              <a:buChar char="-"/>
            </a:pPr>
            <a:r>
              <a:rPr lang="en-US" sz="4000" spc="24" dirty="0">
                <a:solidFill>
                  <a:srgbClr val="FFFFFF"/>
                </a:solidFill>
                <a:latin typeface="Serithai"/>
                <a:ea typeface="Serithai"/>
                <a:cs typeface="Serithai"/>
                <a:sym typeface="Serithai"/>
              </a:rPr>
              <a:t>35K Different Power Plant</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15 Different Types of Primary Fuels</a:t>
            </a:r>
          </a:p>
          <a:p>
            <a:pPr algn="l">
              <a:lnSpc>
                <a:spcPts val="3124"/>
              </a:lnSpc>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167 Different Countries Covered</a:t>
            </a:r>
          </a:p>
          <a:p>
            <a:pPr marL="342900" indent="-342900" algn="l">
              <a:lnSpc>
                <a:spcPts val="3124"/>
              </a:lnSpc>
              <a:buFontTx/>
              <a:buChar char="-"/>
            </a:pPr>
            <a:endParaRPr lang="en-US" sz="4000" spc="24" dirty="0">
              <a:solidFill>
                <a:srgbClr val="FFFFFF"/>
              </a:solidFill>
              <a:latin typeface="Serithai"/>
              <a:ea typeface="Serithai"/>
              <a:cs typeface="Serithai"/>
              <a:sym typeface="Serithai"/>
            </a:endParaRPr>
          </a:p>
          <a:p>
            <a:pPr marL="342900" indent="-342900" algn="l">
              <a:lnSpc>
                <a:spcPts val="3124"/>
              </a:lnSpc>
              <a:buFontTx/>
              <a:buChar char="-"/>
            </a:pPr>
            <a:r>
              <a:rPr lang="en-US" sz="4000" spc="24" dirty="0">
                <a:solidFill>
                  <a:srgbClr val="FFFFFF"/>
                </a:solidFill>
                <a:latin typeface="Serithai"/>
                <a:ea typeface="Serithai"/>
                <a:cs typeface="Serithai"/>
                <a:sym typeface="Serithai"/>
              </a:rPr>
              <a:t>Dataset covering Production Data from 2013-2017</a:t>
            </a:r>
          </a:p>
          <a:p>
            <a:pPr algn="l">
              <a:lnSpc>
                <a:spcPts val="3124"/>
              </a:lnSpc>
            </a:pPr>
            <a:endParaRPr lang="en-US" sz="2232" spc="24" dirty="0">
              <a:solidFill>
                <a:srgbClr val="FFFFFF"/>
              </a:solidFill>
              <a:latin typeface="Serithai"/>
              <a:ea typeface="Serithai"/>
              <a:cs typeface="Serithai"/>
              <a:sym typeface="Serithai"/>
            </a:endParaRPr>
          </a:p>
        </p:txBody>
      </p:sp>
      <p:sp>
        <p:nvSpPr>
          <p:cNvPr id="15" name="Freeform 15"/>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E2521F-E4E1-4D06-1FB3-1C3CE1556FB8}"/>
              </a:ext>
            </a:extLst>
          </p:cNvPr>
          <p:cNvPicPr>
            <a:picLocks noChangeAspect="1"/>
          </p:cNvPicPr>
          <p:nvPr/>
        </p:nvPicPr>
        <p:blipFill>
          <a:blip r:embed="rId3"/>
          <a:stretch>
            <a:fillRect/>
          </a:stretch>
        </p:blipFill>
        <p:spPr>
          <a:xfrm>
            <a:off x="2139532" y="2083215"/>
            <a:ext cx="14008935" cy="7446610"/>
          </a:xfrm>
          <a:prstGeom prst="rect">
            <a:avLst/>
          </a:prstGeom>
        </p:spPr>
      </p:pic>
      <p:sp>
        <p:nvSpPr>
          <p:cNvPr id="2" name="TextBox 2"/>
          <p:cNvSpPr txBox="1"/>
          <p:nvPr/>
        </p:nvSpPr>
        <p:spPr>
          <a:xfrm>
            <a:off x="3885241" y="1185084"/>
            <a:ext cx="10517519"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Global Energy Mix</a:t>
            </a:r>
          </a:p>
        </p:txBody>
      </p:sp>
      <p:sp>
        <p:nvSpPr>
          <p:cNvPr id="3" name="Freeform 3"/>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A28FF-2CA5-AE45-D7B5-2AF5F4B9CE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9037D97-9F8D-BF01-825E-99E80DB8A5EF}"/>
              </a:ext>
            </a:extLst>
          </p:cNvPr>
          <p:cNvSpPr txBox="1"/>
          <p:nvPr/>
        </p:nvSpPr>
        <p:spPr>
          <a:xfrm>
            <a:off x="3885241" y="1185084"/>
            <a:ext cx="10517519"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Global Energy Mix</a:t>
            </a:r>
          </a:p>
        </p:txBody>
      </p:sp>
      <p:sp>
        <p:nvSpPr>
          <p:cNvPr id="3" name="Freeform 3">
            <a:extLst>
              <a:ext uri="{FF2B5EF4-FFF2-40B4-BE49-F238E27FC236}">
                <a16:creationId xmlns:a16="http://schemas.microsoft.com/office/drawing/2014/main" id="{A7FA7F76-61A3-8A70-D809-917336B165FE}"/>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26F71A86-6503-DF49-D8CE-6B91147861F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8AD41EDF-3F34-1F73-B371-604EB3B26EB7}"/>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AE90841F-6196-C45F-DA80-22E5D81ACF79}"/>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7F7AEA7D-0D8A-155F-2A4D-F4CBDB2CC52D}"/>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157EAC73-E69A-42BE-FA2E-1D498BAE9025}"/>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4" name="Picture 13">
            <a:extLst>
              <a:ext uri="{FF2B5EF4-FFF2-40B4-BE49-F238E27FC236}">
                <a16:creationId xmlns:a16="http://schemas.microsoft.com/office/drawing/2014/main" id="{FF87377C-620F-E54E-6655-10238089060F}"/>
              </a:ext>
            </a:extLst>
          </p:cNvPr>
          <p:cNvPicPr>
            <a:picLocks noChangeAspect="1"/>
          </p:cNvPicPr>
          <p:nvPr/>
        </p:nvPicPr>
        <p:blipFill>
          <a:blip r:embed="rId9"/>
          <a:srcRect l="525" t="1233"/>
          <a:stretch>
            <a:fillRect/>
          </a:stretch>
        </p:blipFill>
        <p:spPr>
          <a:xfrm>
            <a:off x="2178212" y="1939389"/>
            <a:ext cx="13685034" cy="6823804"/>
          </a:xfrm>
          <a:prstGeom prst="rect">
            <a:avLst/>
          </a:prstGeom>
        </p:spPr>
      </p:pic>
    </p:spTree>
    <p:extLst>
      <p:ext uri="{BB962C8B-B14F-4D97-AF65-F5344CB8AC3E}">
        <p14:creationId xmlns:p14="http://schemas.microsoft.com/office/powerpoint/2010/main" val="181113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00E3-E22E-E515-6430-828506FD95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29DBFAF-2F88-48E9-2296-EF2883E35E91}"/>
              </a:ext>
            </a:extLst>
          </p:cNvPr>
          <p:cNvSpPr txBox="1"/>
          <p:nvPr/>
        </p:nvSpPr>
        <p:spPr>
          <a:xfrm>
            <a:off x="3885241" y="1185084"/>
            <a:ext cx="10517519" cy="898131"/>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Global Energy Mix</a:t>
            </a:r>
          </a:p>
        </p:txBody>
      </p:sp>
      <p:sp>
        <p:nvSpPr>
          <p:cNvPr id="3" name="Freeform 3">
            <a:extLst>
              <a:ext uri="{FF2B5EF4-FFF2-40B4-BE49-F238E27FC236}">
                <a16:creationId xmlns:a16="http://schemas.microsoft.com/office/drawing/2014/main" id="{10BA1ACD-76AE-7189-B3AD-E0CBA3623B7F}"/>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B4835995-EBD7-D00A-FF27-150AD7433FD2}"/>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0474AC91-A480-134D-0F0D-B0A9F6BC3A18}"/>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7A76FD7C-5AEE-E694-6A66-C82AF2355AA3}"/>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a:extLst>
              <a:ext uri="{FF2B5EF4-FFF2-40B4-BE49-F238E27FC236}">
                <a16:creationId xmlns:a16="http://schemas.microsoft.com/office/drawing/2014/main" id="{957CC696-5031-BF40-9075-5E3135591EBC}"/>
              </a:ext>
            </a:extLst>
          </p:cNvPr>
          <p:cNvSpPr txBox="1"/>
          <p:nvPr/>
        </p:nvSpPr>
        <p:spPr>
          <a:xfrm>
            <a:off x="4197270" y="5010965"/>
            <a:ext cx="9807481" cy="1553030"/>
          </a:xfrm>
          <a:prstGeom prst="rect">
            <a:avLst/>
          </a:prstGeom>
        </p:spPr>
        <p:txBody>
          <a:bodyPr lIns="0" tIns="0" rIns="0" bIns="0" rtlCol="0" anchor="t">
            <a:spAutoFit/>
          </a:bodyPr>
          <a:lstStyle/>
          <a:p>
            <a:pPr algn="l">
              <a:lnSpc>
                <a:spcPts val="3124"/>
              </a:lnSpc>
            </a:pPr>
            <a:r>
              <a:rPr lang="en-US" sz="2232" spc="24">
                <a:solidFill>
                  <a:srgbClr val="FFFFFF"/>
                </a:solidFill>
                <a:latin typeface="Serithai"/>
                <a:ea typeface="Serithai"/>
                <a:cs typeface="Serithai"/>
                <a:sym typeface="Serithai"/>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id="12" name="Freeform 12">
            <a:extLst>
              <a:ext uri="{FF2B5EF4-FFF2-40B4-BE49-F238E27FC236}">
                <a16:creationId xmlns:a16="http://schemas.microsoft.com/office/drawing/2014/main" id="{4CBE7ACF-1BA1-5E28-4B81-8C51B1163040}"/>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F083505E-DEAD-A19D-1836-B8436E1595A6}"/>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6" name="Picture 15">
            <a:extLst>
              <a:ext uri="{FF2B5EF4-FFF2-40B4-BE49-F238E27FC236}">
                <a16:creationId xmlns:a16="http://schemas.microsoft.com/office/drawing/2014/main" id="{74D95F9B-5C05-3AC9-D9F8-C8D39921578E}"/>
              </a:ext>
            </a:extLst>
          </p:cNvPr>
          <p:cNvPicPr>
            <a:picLocks noChangeAspect="1"/>
          </p:cNvPicPr>
          <p:nvPr/>
        </p:nvPicPr>
        <p:blipFill>
          <a:blip r:embed="rId9"/>
          <a:srcRect l="608" t="684" r="1207" b="3504"/>
          <a:stretch>
            <a:fillRect/>
          </a:stretch>
        </p:blipFill>
        <p:spPr>
          <a:xfrm>
            <a:off x="1371600" y="1918296"/>
            <a:ext cx="15202936" cy="8368704"/>
          </a:xfrm>
          <a:prstGeom prst="rect">
            <a:avLst/>
          </a:prstGeom>
        </p:spPr>
      </p:pic>
      <p:sp>
        <p:nvSpPr>
          <p:cNvPr id="17" name="Freeform 10">
            <a:extLst>
              <a:ext uri="{FF2B5EF4-FFF2-40B4-BE49-F238E27FC236}">
                <a16:creationId xmlns:a16="http://schemas.microsoft.com/office/drawing/2014/main" id="{6987DCE6-0FA4-6528-B4B9-11FB27CD0465}"/>
              </a:ext>
            </a:extLst>
          </p:cNvPr>
          <p:cNvSpPr/>
          <p:nvPr/>
        </p:nvSpPr>
        <p:spPr>
          <a:xfrm>
            <a:off x="10687101" y="4167669"/>
            <a:ext cx="5715000" cy="5166831"/>
          </a:xfrm>
          <a:custGeom>
            <a:avLst/>
            <a:gdLst/>
            <a:ahLst/>
            <a:cxnLst/>
            <a:rect l="l" t="t" r="r" b="b"/>
            <a:pathLst>
              <a:path w="2583912" h="451763">
                <a:moveTo>
                  <a:pt x="39949" y="0"/>
                </a:moveTo>
                <a:lnTo>
                  <a:pt x="2543963" y="0"/>
                </a:lnTo>
                <a:cubicBezTo>
                  <a:pt x="2554558" y="0"/>
                  <a:pt x="2564719" y="4209"/>
                  <a:pt x="2572211" y="11701"/>
                </a:cubicBezTo>
                <a:cubicBezTo>
                  <a:pt x="2579703" y="19193"/>
                  <a:pt x="2583912" y="29354"/>
                  <a:pt x="2583912" y="39949"/>
                </a:cubicBezTo>
                <a:lnTo>
                  <a:pt x="2583912" y="411814"/>
                </a:lnTo>
                <a:cubicBezTo>
                  <a:pt x="2583912" y="433877"/>
                  <a:pt x="2566026" y="451763"/>
                  <a:pt x="2543963" y="451763"/>
                </a:cubicBezTo>
                <a:lnTo>
                  <a:pt x="39949" y="451763"/>
                </a:lnTo>
                <a:cubicBezTo>
                  <a:pt x="29354" y="451763"/>
                  <a:pt x="19193" y="447554"/>
                  <a:pt x="11701" y="440062"/>
                </a:cubicBezTo>
                <a:cubicBezTo>
                  <a:pt x="4209" y="432570"/>
                  <a:pt x="0" y="422409"/>
                  <a:pt x="0" y="411814"/>
                </a:cubicBezTo>
                <a:lnTo>
                  <a:pt x="0" y="39949"/>
                </a:lnTo>
                <a:cubicBezTo>
                  <a:pt x="0" y="29354"/>
                  <a:pt x="4209" y="19193"/>
                  <a:pt x="11701" y="11701"/>
                </a:cubicBezTo>
                <a:cubicBezTo>
                  <a:pt x="19193" y="4209"/>
                  <a:pt x="29354" y="0"/>
                  <a:pt x="39949" y="0"/>
                </a:cubicBezTo>
                <a:close/>
              </a:path>
            </a:pathLst>
          </a:custGeom>
          <a:solidFill>
            <a:srgbClr val="FFFFFF"/>
          </a:solidFill>
          <a:ln w="38100" cap="rnd">
            <a:solidFill>
              <a:srgbClr val="000000"/>
            </a:solidFill>
            <a:prstDash val="solid"/>
            <a:round/>
          </a:ln>
        </p:spPr>
        <p:txBody>
          <a:bodyPr/>
          <a:lstStyle/>
          <a:p>
            <a:pPr algn="just"/>
            <a:r>
              <a:rPr lang="en-US" sz="3600" dirty="0"/>
              <a:t>Fossil fuels still dominate capacity, but renewables are growing quickly. This imbalance highlights both the challenge and the opportunity: the world is still heavily reliant on coal, gas, and oil, but the momentum is shifting toward clean energy</a:t>
            </a:r>
            <a:endParaRPr lang="en-US" sz="3500" b="1" spc="89" dirty="0">
              <a:solidFill>
                <a:srgbClr val="333333"/>
              </a:solidFill>
              <a:latin typeface="Serithai Bold"/>
              <a:cs typeface="Serithai Bold"/>
            </a:endParaRPr>
          </a:p>
        </p:txBody>
      </p:sp>
    </p:spTree>
    <p:extLst>
      <p:ext uri="{BB962C8B-B14F-4D97-AF65-F5344CB8AC3E}">
        <p14:creationId xmlns:p14="http://schemas.microsoft.com/office/powerpoint/2010/main" val="55423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4357-4EE7-394A-A19E-12092100186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2AA4887-D702-F64C-FD81-04DBD9618837}"/>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EEFC10EF-4DC8-4E75-A49C-0D780ACC8198}"/>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5C4F25DE-2EF1-2D41-6800-8C872D696E9E}"/>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a:extLst>
              <a:ext uri="{FF2B5EF4-FFF2-40B4-BE49-F238E27FC236}">
                <a16:creationId xmlns:a16="http://schemas.microsoft.com/office/drawing/2014/main" id="{EFF61023-0D91-A914-3856-C7956B838D96}"/>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C92CA0F9-DD8A-2562-850F-319A82352454}"/>
              </a:ext>
            </a:extLst>
          </p:cNvPr>
          <p:cNvSpPr txBox="1"/>
          <p:nvPr/>
        </p:nvSpPr>
        <p:spPr>
          <a:xfrm>
            <a:off x="3885241" y="1185084"/>
            <a:ext cx="10517519" cy="846386"/>
          </a:xfrm>
          <a:prstGeom prst="rect">
            <a:avLst/>
          </a:prstGeom>
        </p:spPr>
        <p:txBody>
          <a:bodyPr lIns="0" tIns="0" rIns="0" bIns="0" rtlCol="0" anchor="t">
            <a:spAutoFit/>
          </a:bodyPr>
          <a:lstStyle/>
          <a:p>
            <a:pPr algn="ctr">
              <a:lnSpc>
                <a:spcPts val="6641"/>
              </a:lnSpc>
            </a:pPr>
            <a:r>
              <a:rPr lang="en-US" sz="5000"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FF00CFAF-E756-FDD7-53BD-B236731D362B}"/>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AB55F814-CE5B-7F29-61F5-1695A1529686}"/>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8" name="Picture 7">
            <a:extLst>
              <a:ext uri="{FF2B5EF4-FFF2-40B4-BE49-F238E27FC236}">
                <a16:creationId xmlns:a16="http://schemas.microsoft.com/office/drawing/2014/main" id="{776EFCA6-50E8-72D9-E17B-1B066B549EEA}"/>
              </a:ext>
            </a:extLst>
          </p:cNvPr>
          <p:cNvPicPr>
            <a:picLocks noChangeAspect="1"/>
          </p:cNvPicPr>
          <p:nvPr/>
        </p:nvPicPr>
        <p:blipFill>
          <a:blip r:embed="rId9"/>
          <a:srcRect l="927" t="678" r="12007" b="7307"/>
          <a:stretch>
            <a:fillRect/>
          </a:stretch>
        </p:blipFill>
        <p:spPr>
          <a:xfrm>
            <a:off x="2935564" y="2009086"/>
            <a:ext cx="12416871" cy="8277914"/>
          </a:xfrm>
          <a:prstGeom prst="rect">
            <a:avLst/>
          </a:prstGeom>
        </p:spPr>
      </p:pic>
    </p:spTree>
    <p:extLst>
      <p:ext uri="{BB962C8B-B14F-4D97-AF65-F5344CB8AC3E}">
        <p14:creationId xmlns:p14="http://schemas.microsoft.com/office/powerpoint/2010/main" val="214739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AC1AF-2B53-9A19-4046-61684F6B647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4E2C29CD-C59E-5B52-55A4-6C53DE281E1E}"/>
              </a:ext>
            </a:extLst>
          </p:cNvPr>
          <p:cNvSpPr/>
          <p:nvPr/>
        </p:nvSpPr>
        <p:spPr>
          <a:xfrm flipH="1">
            <a:off x="12884705" y="6424136"/>
            <a:ext cx="6905949" cy="4866608"/>
          </a:xfrm>
          <a:custGeom>
            <a:avLst/>
            <a:gdLst/>
            <a:ahLst/>
            <a:cxnLst/>
            <a:rect l="l" t="t" r="r" b="b"/>
            <a:pathLst>
              <a:path w="6905949" h="4866608">
                <a:moveTo>
                  <a:pt x="6905949" y="0"/>
                </a:moveTo>
                <a:lnTo>
                  <a:pt x="0" y="0"/>
                </a:lnTo>
                <a:lnTo>
                  <a:pt x="0" y="4866609"/>
                </a:lnTo>
                <a:lnTo>
                  <a:pt x="6905949" y="4866609"/>
                </a:lnTo>
                <a:lnTo>
                  <a:pt x="690594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811717D3-0734-658D-2324-8BC2102692DF}"/>
              </a:ext>
            </a:extLst>
          </p:cNvPr>
          <p:cNvSpPr/>
          <p:nvPr/>
        </p:nvSpPr>
        <p:spPr>
          <a:xfrm>
            <a:off x="9452341" y="7895467"/>
            <a:ext cx="4405259" cy="3104377"/>
          </a:xfrm>
          <a:custGeom>
            <a:avLst/>
            <a:gdLst/>
            <a:ahLst/>
            <a:cxnLst/>
            <a:rect l="l" t="t" r="r" b="b"/>
            <a:pathLst>
              <a:path w="4405259" h="3104377">
                <a:moveTo>
                  <a:pt x="0" y="0"/>
                </a:moveTo>
                <a:lnTo>
                  <a:pt x="4405259" y="0"/>
                </a:lnTo>
                <a:lnTo>
                  <a:pt x="4405259" y="3104377"/>
                </a:lnTo>
                <a:lnTo>
                  <a:pt x="0" y="3104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36534FA9-3D4E-5827-7E7D-0825692C5061}"/>
              </a:ext>
            </a:extLst>
          </p:cNvPr>
          <p:cNvSpPr/>
          <p:nvPr/>
        </p:nvSpPr>
        <p:spPr>
          <a:xfrm>
            <a:off x="4045139" y="8619367"/>
            <a:ext cx="6169202" cy="2725666"/>
          </a:xfrm>
          <a:custGeom>
            <a:avLst/>
            <a:gdLst/>
            <a:ahLst/>
            <a:cxnLst/>
            <a:rect l="l" t="t" r="r" b="b"/>
            <a:pathLst>
              <a:path w="6169202" h="2725666">
                <a:moveTo>
                  <a:pt x="0" y="0"/>
                </a:moveTo>
                <a:lnTo>
                  <a:pt x="6169202" y="0"/>
                </a:lnTo>
                <a:lnTo>
                  <a:pt x="6169202"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a:extLst>
              <a:ext uri="{FF2B5EF4-FFF2-40B4-BE49-F238E27FC236}">
                <a16:creationId xmlns:a16="http://schemas.microsoft.com/office/drawing/2014/main" id="{7A8D0B4A-8990-431B-2013-D62DC27C10BC}"/>
              </a:ext>
            </a:extLst>
          </p:cNvPr>
          <p:cNvSpPr/>
          <p:nvPr/>
        </p:nvSpPr>
        <p:spPr>
          <a:xfrm>
            <a:off x="-838460" y="7895467"/>
            <a:ext cx="6169202" cy="2725666"/>
          </a:xfrm>
          <a:custGeom>
            <a:avLst/>
            <a:gdLst/>
            <a:ahLst/>
            <a:cxnLst/>
            <a:rect l="l" t="t" r="r" b="b"/>
            <a:pathLst>
              <a:path w="6169202" h="2725666">
                <a:moveTo>
                  <a:pt x="0" y="0"/>
                </a:moveTo>
                <a:lnTo>
                  <a:pt x="6169203" y="0"/>
                </a:lnTo>
                <a:lnTo>
                  <a:pt x="6169203" y="2725666"/>
                </a:lnTo>
                <a:lnTo>
                  <a:pt x="0" y="2725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TextBox 2">
            <a:extLst>
              <a:ext uri="{FF2B5EF4-FFF2-40B4-BE49-F238E27FC236}">
                <a16:creationId xmlns:a16="http://schemas.microsoft.com/office/drawing/2014/main" id="{21B1F3AF-8276-B67B-B8FE-D63958C7CC8E}"/>
              </a:ext>
            </a:extLst>
          </p:cNvPr>
          <p:cNvSpPr txBox="1"/>
          <p:nvPr/>
        </p:nvSpPr>
        <p:spPr>
          <a:xfrm>
            <a:off x="3885241" y="1185084"/>
            <a:ext cx="10517519" cy="1744517"/>
          </a:xfrm>
          <a:prstGeom prst="rect">
            <a:avLst/>
          </a:prstGeom>
        </p:spPr>
        <p:txBody>
          <a:bodyPr lIns="0" tIns="0" rIns="0" bIns="0" rtlCol="0" anchor="t">
            <a:spAutoFit/>
          </a:bodyPr>
          <a:lstStyle/>
          <a:p>
            <a:pPr algn="ctr">
              <a:lnSpc>
                <a:spcPts val="6641"/>
              </a:lnSpc>
            </a:pPr>
            <a:r>
              <a:rPr lang="en-US" sz="6846" b="1" dirty="0">
                <a:solidFill>
                  <a:srgbClr val="003C25"/>
                </a:solidFill>
                <a:latin typeface="Petchlamoon Bold"/>
                <a:ea typeface="Petchlamoon Bold"/>
                <a:cs typeface="Petchlamoon Bold"/>
                <a:sym typeface="Petchlamoon Bold"/>
              </a:rPr>
              <a:t>Geographical Distribution</a:t>
            </a:r>
          </a:p>
        </p:txBody>
      </p:sp>
      <p:sp>
        <p:nvSpPr>
          <p:cNvPr id="12" name="Freeform 12">
            <a:extLst>
              <a:ext uri="{FF2B5EF4-FFF2-40B4-BE49-F238E27FC236}">
                <a16:creationId xmlns:a16="http://schemas.microsoft.com/office/drawing/2014/main" id="{FFD8638F-F6B0-B977-7C0F-4CF0BFE2A926}"/>
              </a:ext>
            </a:extLst>
          </p:cNvPr>
          <p:cNvSpPr/>
          <p:nvPr/>
        </p:nvSpPr>
        <p:spPr>
          <a:xfrm>
            <a:off x="-1425959"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14A65FC1-A3B8-A7E6-8AC4-AC66D0343503}"/>
              </a:ext>
            </a:extLst>
          </p:cNvPr>
          <p:cNvSpPr/>
          <p:nvPr/>
        </p:nvSpPr>
        <p:spPr>
          <a:xfrm>
            <a:off x="13311386" y="-550374"/>
            <a:ext cx="6181430" cy="3158149"/>
          </a:xfrm>
          <a:custGeom>
            <a:avLst/>
            <a:gdLst/>
            <a:ahLst/>
            <a:cxnLst/>
            <a:rect l="l" t="t" r="r" b="b"/>
            <a:pathLst>
              <a:path w="6181430" h="3158149">
                <a:moveTo>
                  <a:pt x="0" y="0"/>
                </a:moveTo>
                <a:lnTo>
                  <a:pt x="6181430" y="0"/>
                </a:lnTo>
                <a:lnTo>
                  <a:pt x="6181430" y="3158148"/>
                </a:lnTo>
                <a:lnTo>
                  <a:pt x="0" y="3158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8">
            <a:extLst>
              <a:ext uri="{FF2B5EF4-FFF2-40B4-BE49-F238E27FC236}">
                <a16:creationId xmlns:a16="http://schemas.microsoft.com/office/drawing/2014/main" id="{17961C99-AA7B-330A-DC07-BE75AAED3B12}"/>
              </a:ext>
            </a:extLst>
          </p:cNvPr>
          <p:cNvPicPr>
            <a:picLocks noChangeAspect="1"/>
          </p:cNvPicPr>
          <p:nvPr/>
        </p:nvPicPr>
        <p:blipFill>
          <a:blip r:embed="rId9"/>
          <a:srcRect l="358" t="869" r="3941" b="10613"/>
          <a:stretch>
            <a:fillRect/>
          </a:stretch>
        </p:blipFill>
        <p:spPr>
          <a:xfrm>
            <a:off x="2327641" y="2595075"/>
            <a:ext cx="12912359" cy="7595505"/>
          </a:xfrm>
          <a:prstGeom prst="rect">
            <a:avLst/>
          </a:prstGeom>
        </p:spPr>
      </p:pic>
    </p:spTree>
    <p:extLst>
      <p:ext uri="{BB962C8B-B14F-4D97-AF65-F5344CB8AC3E}">
        <p14:creationId xmlns:p14="http://schemas.microsoft.com/office/powerpoint/2010/main" val="3149677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1961</TotalTime>
  <Words>725</Words>
  <Application>Microsoft Office PowerPoint</Application>
  <PresentationFormat>Custom</PresentationFormat>
  <Paragraphs>92</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Serithai</vt:lpstr>
      <vt:lpstr>Petchlamoon Bold</vt:lpstr>
      <vt:lpstr>Serithai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Energy Group Project Presentation</dc:title>
  <dc:creator>abdalla ashi</dc:creator>
  <cp:lastModifiedBy>abdalla ashi</cp:lastModifiedBy>
  <cp:revision>18</cp:revision>
  <dcterms:created xsi:type="dcterms:W3CDTF">2006-08-16T00:00:00Z</dcterms:created>
  <dcterms:modified xsi:type="dcterms:W3CDTF">2025-11-22T20:07:39Z</dcterms:modified>
  <dc:identifier>DAG4xd1yfQw</dc:identifier>
</cp:coreProperties>
</file>